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64" r:id="rId7"/>
    <p:sldId id="265" r:id="rId8"/>
    <p:sldId id="266" r:id="rId9"/>
    <p:sldId id="267" r:id="rId10"/>
    <p:sldId id="272" r:id="rId11"/>
    <p:sldId id="268" r:id="rId12"/>
    <p:sldId id="270" r:id="rId13"/>
  </p:sldIdLst>
  <p:sldSz cx="6858000" cy="9144000" type="screen4x3"/>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26" autoAdjust="0"/>
    <p:restoredTop sz="94660"/>
  </p:normalViewPr>
  <p:slideViewPr>
    <p:cSldViewPr snapToGrid="0">
      <p:cViewPr varScale="1">
        <p:scale>
          <a:sx n="78" d="100"/>
          <a:sy n="78" d="100"/>
        </p:scale>
        <p:origin x="2454" y="13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551836-50BE-428C-A359-B8F3F28BFAF2}" type="datetimeFigureOut">
              <a:rPr lang="en-US" smtClean="0"/>
              <a:t>4/17/2016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2707763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51836-50BE-428C-A359-B8F3F28BFAF2}" type="datetimeFigureOut">
              <a:rPr lang="en-US" smtClean="0"/>
              <a:t>4/17/2016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326586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51836-50BE-428C-A359-B8F3F28BFAF2}" type="datetimeFigureOut">
              <a:rPr lang="en-US" smtClean="0"/>
              <a:t>4/17/2016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87994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551836-50BE-428C-A359-B8F3F28BFAF2}" type="datetimeFigureOut">
              <a:rPr lang="en-US" smtClean="0"/>
              <a:t>4/17/2016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1149893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551836-50BE-428C-A359-B8F3F28BFAF2}" type="datetimeFigureOut">
              <a:rPr lang="en-US" smtClean="0"/>
              <a:t>4/17/2016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617591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551836-50BE-428C-A359-B8F3F28BFAF2}" type="datetimeFigureOut">
              <a:rPr lang="en-US" smtClean="0"/>
              <a:t>4/17/2016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303294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551836-50BE-428C-A359-B8F3F28BFAF2}" type="datetimeFigureOut">
              <a:rPr lang="en-US" smtClean="0"/>
              <a:t>4/17/2016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49898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551836-50BE-428C-A359-B8F3F28BFAF2}" type="datetimeFigureOut">
              <a:rPr lang="en-US" smtClean="0"/>
              <a:t>4/17/2016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2276011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51836-50BE-428C-A359-B8F3F28BFAF2}" type="datetimeFigureOut">
              <a:rPr lang="en-US" smtClean="0"/>
              <a:t>4/17/2016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192658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51836-50BE-428C-A359-B8F3F28BFAF2}" type="datetimeFigureOut">
              <a:rPr lang="en-US" smtClean="0"/>
              <a:t>4/17/2016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244984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51836-50BE-428C-A359-B8F3F28BFAF2}" type="datetimeFigureOut">
              <a:rPr lang="en-US" smtClean="0"/>
              <a:t>4/17/2016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59635-0B3F-4DC5-A7AD-814E3C8C58D8}" type="slidenum">
              <a:rPr lang="en-US" smtClean="0"/>
              <a:t>‹#›</a:t>
            </a:fld>
            <a:endParaRPr lang="en-US"/>
          </a:p>
        </p:txBody>
      </p:sp>
    </p:spTree>
    <p:extLst>
      <p:ext uri="{BB962C8B-B14F-4D97-AF65-F5344CB8AC3E}">
        <p14:creationId xmlns:p14="http://schemas.microsoft.com/office/powerpoint/2010/main" val="23663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49551836-50BE-428C-A359-B8F3F28BFAF2}" type="datetimeFigureOut">
              <a:rPr lang="en-US" smtClean="0"/>
              <a:t>4/17/2016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9C59635-0B3F-4DC5-A7AD-814E3C8C58D8}" type="slidenum">
              <a:rPr lang="en-US" smtClean="0"/>
              <a:t>‹#›</a:t>
            </a:fld>
            <a:endParaRPr lang="en-US"/>
          </a:p>
        </p:txBody>
      </p:sp>
    </p:spTree>
    <p:extLst>
      <p:ext uri="{BB962C8B-B14F-4D97-AF65-F5344CB8AC3E}">
        <p14:creationId xmlns:p14="http://schemas.microsoft.com/office/powerpoint/2010/main" val="2991655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jpe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8427" y="482258"/>
            <a:ext cx="5486400" cy="1384995"/>
          </a:xfrm>
          <a:prstGeom prst="rect">
            <a:avLst/>
          </a:prstGeom>
          <a:noFill/>
          <a:ln>
            <a:solidFill>
              <a:schemeClr val="tx1"/>
            </a:solidFill>
          </a:ln>
        </p:spPr>
        <p:txBody>
          <a:bodyPr wrap="square" rtlCol="0">
            <a:spAutoFit/>
          </a:bodyPr>
          <a:lstStyle/>
          <a:p>
            <a:pPr algn="ctr"/>
            <a:r>
              <a:rPr lang="en-US" sz="2800" dirty="0" smtClean="0"/>
              <a:t>FSE 100</a:t>
            </a:r>
          </a:p>
          <a:p>
            <a:pPr algn="ctr"/>
            <a:r>
              <a:rPr lang="en-US" sz="2800" dirty="0" smtClean="0"/>
              <a:t>Robot Hardware Assembly Manual</a:t>
            </a:r>
          </a:p>
          <a:p>
            <a:pPr algn="ctr"/>
            <a:r>
              <a:rPr lang="en-US" sz="2800" dirty="0" smtClean="0"/>
              <a:t>Spring 2016</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264" y="2089484"/>
            <a:ext cx="4848726" cy="6464968"/>
          </a:xfrm>
          <a:prstGeom prst="rect">
            <a:avLst/>
          </a:prstGeom>
        </p:spPr>
      </p:pic>
    </p:spTree>
    <p:extLst>
      <p:ext uri="{BB962C8B-B14F-4D97-AF65-F5344CB8AC3E}">
        <p14:creationId xmlns:p14="http://schemas.microsoft.com/office/powerpoint/2010/main" val="132375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756653" cy="609333"/>
          </a:xfrm>
          <a:ln>
            <a:solidFill>
              <a:schemeClr val="tx1"/>
            </a:solidFill>
          </a:ln>
        </p:spPr>
        <p:txBody>
          <a:bodyPr>
            <a:noAutofit/>
          </a:bodyPr>
          <a:lstStyle/>
          <a:p>
            <a:r>
              <a:rPr lang="en-US" sz="4000" dirty="0" smtClean="0"/>
              <a:t>Extra: Edison</a:t>
            </a:r>
            <a:endParaRPr lang="en-US" sz="4000" dirty="0"/>
          </a:p>
        </p:txBody>
      </p:sp>
      <p:sp>
        <p:nvSpPr>
          <p:cNvPr id="4" name="TextBox 3"/>
          <p:cNvSpPr txBox="1"/>
          <p:nvPr/>
        </p:nvSpPr>
        <p:spPr>
          <a:xfrm>
            <a:off x="410367" y="943881"/>
            <a:ext cx="5845290" cy="369332"/>
          </a:xfrm>
          <a:prstGeom prst="rect">
            <a:avLst/>
          </a:prstGeom>
          <a:noFill/>
        </p:spPr>
        <p:txBody>
          <a:bodyPr wrap="square" rtlCol="0">
            <a:spAutoFit/>
          </a:bodyPr>
          <a:lstStyle/>
          <a:p>
            <a:pPr algn="ctr"/>
            <a:r>
              <a:rPr lang="en-US" dirty="0" smtClean="0"/>
              <a:t>Note: Edison Board can be attached in either orientation</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852"/>
          <a:stretch/>
        </p:blipFill>
        <p:spPr>
          <a:xfrm>
            <a:off x="523378" y="1480487"/>
            <a:ext cx="4255703" cy="36209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24" y="5268685"/>
            <a:ext cx="4880428" cy="3660321"/>
          </a:xfrm>
          <a:prstGeom prst="rect">
            <a:avLst/>
          </a:prstGeom>
        </p:spPr>
      </p:pic>
    </p:spTree>
    <p:extLst>
      <p:ext uri="{BB962C8B-B14F-4D97-AF65-F5344CB8AC3E}">
        <p14:creationId xmlns:p14="http://schemas.microsoft.com/office/powerpoint/2010/main" val="3524132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Final Assembly</a:t>
            </a:r>
            <a:endParaRPr lang="en-US" sz="4000" dirty="0"/>
          </a:p>
        </p:txBody>
      </p:sp>
      <p:sp>
        <p:nvSpPr>
          <p:cNvPr id="4" name="TextBox 3"/>
          <p:cNvSpPr txBox="1"/>
          <p:nvPr/>
        </p:nvSpPr>
        <p:spPr>
          <a:xfrm>
            <a:off x="215618" y="885825"/>
            <a:ext cx="2702535" cy="646331"/>
          </a:xfrm>
          <a:prstGeom prst="rect">
            <a:avLst/>
          </a:prstGeom>
          <a:noFill/>
        </p:spPr>
        <p:txBody>
          <a:bodyPr wrap="none" rtlCol="0">
            <a:spAutoFit/>
          </a:bodyPr>
          <a:lstStyle/>
          <a:p>
            <a:pPr algn="ctr"/>
            <a:r>
              <a:rPr lang="en-US" dirty="0" smtClean="0"/>
              <a:t>1. Gather robot base, LCD,</a:t>
            </a:r>
          </a:p>
          <a:p>
            <a:pPr algn="ctr"/>
            <a:r>
              <a:rPr lang="en-US" dirty="0" smtClean="0"/>
              <a:t>Breadboard, and hardware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3" y="1647225"/>
            <a:ext cx="2524122" cy="1421240"/>
          </a:xfrm>
          <a:prstGeom prst="rect">
            <a:avLst/>
          </a:prstGeom>
        </p:spPr>
      </p:pic>
      <p:sp>
        <p:nvSpPr>
          <p:cNvPr id="49" name="TextBox 48"/>
          <p:cNvSpPr txBox="1"/>
          <p:nvPr/>
        </p:nvSpPr>
        <p:spPr>
          <a:xfrm>
            <a:off x="3260606" y="885825"/>
            <a:ext cx="3717942" cy="369332"/>
          </a:xfrm>
          <a:prstGeom prst="rect">
            <a:avLst/>
          </a:prstGeom>
          <a:noFill/>
        </p:spPr>
        <p:txBody>
          <a:bodyPr wrap="none" rtlCol="0">
            <a:spAutoFit/>
          </a:bodyPr>
          <a:lstStyle/>
          <a:p>
            <a:pPr algn="ctr"/>
            <a:r>
              <a:rPr lang="en-US" dirty="0" smtClean="0"/>
              <a:t>2. Place breadboard under the Edison</a:t>
            </a:r>
            <a:endParaRPr lang="en-US" dirty="0"/>
          </a:p>
        </p:txBody>
      </p:sp>
      <p:sp>
        <p:nvSpPr>
          <p:cNvPr id="12" name="TextBox 11"/>
          <p:cNvSpPr txBox="1"/>
          <p:nvPr/>
        </p:nvSpPr>
        <p:spPr>
          <a:xfrm>
            <a:off x="248051" y="3596269"/>
            <a:ext cx="2771016" cy="369332"/>
          </a:xfrm>
          <a:prstGeom prst="rect">
            <a:avLst/>
          </a:prstGeom>
          <a:noFill/>
        </p:spPr>
        <p:txBody>
          <a:bodyPr wrap="none" rtlCol="0">
            <a:spAutoFit/>
          </a:bodyPr>
          <a:lstStyle/>
          <a:p>
            <a:pPr algn="ctr"/>
            <a:r>
              <a:rPr lang="en-US" dirty="0" smtClean="0"/>
              <a:t>3. Mount LCD Screen to top</a:t>
            </a:r>
            <a:endParaRPr lang="en-US" dirty="0"/>
          </a:p>
        </p:txBody>
      </p:sp>
      <p:sp>
        <p:nvSpPr>
          <p:cNvPr id="16" name="TextBox 15"/>
          <p:cNvSpPr txBox="1"/>
          <p:nvPr/>
        </p:nvSpPr>
        <p:spPr>
          <a:xfrm>
            <a:off x="3629828" y="3596269"/>
            <a:ext cx="3055966" cy="369332"/>
          </a:xfrm>
          <a:prstGeom prst="rect">
            <a:avLst/>
          </a:prstGeom>
          <a:noFill/>
        </p:spPr>
        <p:txBody>
          <a:bodyPr wrap="none" rtlCol="0">
            <a:spAutoFit/>
          </a:bodyPr>
          <a:lstStyle/>
          <a:p>
            <a:pPr algn="ctr"/>
            <a:r>
              <a:rPr lang="en-US" dirty="0" smtClean="0"/>
              <a:t>4. Attach Sonar mount to front</a:t>
            </a:r>
            <a:endParaRPr lang="en-US" dirty="0"/>
          </a:p>
        </p:txBody>
      </p:sp>
      <p:sp>
        <p:nvSpPr>
          <p:cNvPr id="27" name="TextBox 26"/>
          <p:cNvSpPr txBox="1"/>
          <p:nvPr/>
        </p:nvSpPr>
        <p:spPr>
          <a:xfrm>
            <a:off x="3658162" y="6078111"/>
            <a:ext cx="2870273" cy="646331"/>
          </a:xfrm>
          <a:prstGeom prst="rect">
            <a:avLst/>
          </a:prstGeom>
          <a:noFill/>
        </p:spPr>
        <p:txBody>
          <a:bodyPr wrap="none" rtlCol="0">
            <a:spAutoFit/>
          </a:bodyPr>
          <a:lstStyle/>
          <a:p>
            <a:pPr algn="ctr"/>
            <a:r>
              <a:rPr lang="en-US" dirty="0" smtClean="0"/>
              <a:t>6. Attach custom wires from </a:t>
            </a:r>
          </a:p>
          <a:p>
            <a:pPr algn="ctr"/>
            <a:r>
              <a:rPr lang="en-US" dirty="0" smtClean="0"/>
              <a:t>sensor to the breadboard</a:t>
            </a:r>
          </a:p>
        </p:txBody>
      </p:sp>
      <p:sp>
        <p:nvSpPr>
          <p:cNvPr id="28" name="Oval 27"/>
          <p:cNvSpPr/>
          <p:nvPr/>
        </p:nvSpPr>
        <p:spPr>
          <a:xfrm>
            <a:off x="758982" y="1697524"/>
            <a:ext cx="128257" cy="1266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33552" y="1849924"/>
            <a:ext cx="128257" cy="1266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17856" y="6144430"/>
            <a:ext cx="2349939" cy="646331"/>
          </a:xfrm>
          <a:prstGeom prst="rect">
            <a:avLst/>
          </a:prstGeom>
          <a:noFill/>
        </p:spPr>
        <p:txBody>
          <a:bodyPr wrap="none" rtlCol="0">
            <a:spAutoFit/>
          </a:bodyPr>
          <a:lstStyle/>
          <a:p>
            <a:pPr algn="ctr"/>
            <a:r>
              <a:rPr lang="en-US" dirty="0" smtClean="0"/>
              <a:t>5. Attach Touch sensor </a:t>
            </a:r>
          </a:p>
          <a:p>
            <a:pPr algn="ctr"/>
            <a:r>
              <a:rPr lang="en-US" dirty="0" smtClean="0"/>
              <a:t>to front of base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716" y="1292639"/>
            <a:ext cx="2703801" cy="202785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41" y="4010460"/>
            <a:ext cx="2425120" cy="18188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8795" y="4066939"/>
            <a:ext cx="2681563" cy="2011172"/>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5238" t="65555" r="20635" b="12064"/>
          <a:stretch/>
        </p:blipFill>
        <p:spPr>
          <a:xfrm>
            <a:off x="1345902" y="6856757"/>
            <a:ext cx="4397829" cy="2046514"/>
          </a:xfrm>
          <a:prstGeom prst="rect">
            <a:avLst/>
          </a:prstGeom>
        </p:spPr>
      </p:pic>
    </p:spTree>
    <p:extLst>
      <p:ext uri="{BB962C8B-B14F-4D97-AF65-F5344CB8AC3E}">
        <p14:creationId xmlns:p14="http://schemas.microsoft.com/office/powerpoint/2010/main" val="284407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Final Assembly</a:t>
            </a:r>
            <a:endParaRPr lang="en-US" sz="4000" dirty="0"/>
          </a:p>
        </p:txBody>
      </p:sp>
      <p:sp>
        <p:nvSpPr>
          <p:cNvPr id="4" name="TextBox 3"/>
          <p:cNvSpPr txBox="1"/>
          <p:nvPr/>
        </p:nvSpPr>
        <p:spPr>
          <a:xfrm>
            <a:off x="49231" y="873136"/>
            <a:ext cx="3825727" cy="646331"/>
          </a:xfrm>
          <a:prstGeom prst="rect">
            <a:avLst/>
          </a:prstGeom>
          <a:noFill/>
        </p:spPr>
        <p:txBody>
          <a:bodyPr wrap="none" rtlCol="0">
            <a:spAutoFit/>
          </a:bodyPr>
          <a:lstStyle/>
          <a:p>
            <a:pPr algn="ctr"/>
            <a:r>
              <a:rPr lang="en-US" dirty="0" smtClean="0"/>
              <a:t>7. Connect wires from sonar and touch</a:t>
            </a:r>
          </a:p>
          <a:p>
            <a:pPr algn="ctr"/>
            <a:r>
              <a:rPr lang="en-US" dirty="0" smtClean="0"/>
              <a:t> sensor to the breadboard and Edison</a:t>
            </a:r>
            <a:endParaRPr lang="en-US" dirty="0"/>
          </a:p>
        </p:txBody>
      </p:sp>
      <p:sp>
        <p:nvSpPr>
          <p:cNvPr id="49" name="TextBox 48"/>
          <p:cNvSpPr txBox="1"/>
          <p:nvPr/>
        </p:nvSpPr>
        <p:spPr>
          <a:xfrm>
            <a:off x="4040659" y="885479"/>
            <a:ext cx="2613536" cy="369332"/>
          </a:xfrm>
          <a:prstGeom prst="rect">
            <a:avLst/>
          </a:prstGeom>
          <a:noFill/>
        </p:spPr>
        <p:txBody>
          <a:bodyPr wrap="none" rtlCol="0">
            <a:spAutoFit/>
          </a:bodyPr>
          <a:lstStyle/>
          <a:p>
            <a:pPr algn="ctr"/>
            <a:r>
              <a:rPr lang="en-US" dirty="0" smtClean="0"/>
              <a:t>8. Gather external battery</a:t>
            </a:r>
            <a:endParaRPr lang="en-US" dirty="0"/>
          </a:p>
        </p:txBody>
      </p:sp>
      <p:sp>
        <p:nvSpPr>
          <p:cNvPr id="12" name="TextBox 11"/>
          <p:cNvSpPr txBox="1"/>
          <p:nvPr/>
        </p:nvSpPr>
        <p:spPr>
          <a:xfrm>
            <a:off x="0" y="3842972"/>
            <a:ext cx="3425371" cy="923330"/>
          </a:xfrm>
          <a:prstGeom prst="rect">
            <a:avLst/>
          </a:prstGeom>
          <a:noFill/>
        </p:spPr>
        <p:txBody>
          <a:bodyPr wrap="square" rtlCol="0">
            <a:spAutoFit/>
          </a:bodyPr>
          <a:lstStyle/>
          <a:p>
            <a:pPr algn="ctr"/>
            <a:r>
              <a:rPr lang="en-US" dirty="0" smtClean="0"/>
              <a:t>9. Place battery under the Edison and connect to the </a:t>
            </a:r>
            <a:r>
              <a:rPr lang="en-US" dirty="0" err="1" smtClean="0"/>
              <a:t>microUSB</a:t>
            </a:r>
            <a:r>
              <a:rPr lang="en-US" dirty="0" smtClean="0"/>
              <a:t> port on the Edison</a:t>
            </a:r>
            <a:endParaRPr lang="en-US" dirty="0"/>
          </a:p>
        </p:txBody>
      </p:sp>
      <p:sp>
        <p:nvSpPr>
          <p:cNvPr id="3" name="TextBox 2"/>
          <p:cNvSpPr txBox="1"/>
          <p:nvPr/>
        </p:nvSpPr>
        <p:spPr>
          <a:xfrm>
            <a:off x="420878" y="5899596"/>
            <a:ext cx="6029151" cy="646331"/>
          </a:xfrm>
          <a:prstGeom prst="rect">
            <a:avLst/>
          </a:prstGeom>
          <a:noFill/>
        </p:spPr>
        <p:txBody>
          <a:bodyPr wrap="none" rtlCol="0">
            <a:spAutoFit/>
          </a:bodyPr>
          <a:lstStyle/>
          <a:p>
            <a:pPr algn="ctr"/>
            <a:r>
              <a:rPr lang="en-US" dirty="0" smtClean="0"/>
              <a:t>Congratulations! The hardware is done, now it is time to move</a:t>
            </a:r>
          </a:p>
          <a:p>
            <a:pPr algn="ctr"/>
            <a:r>
              <a:rPr lang="en-US" dirty="0" smtClean="0"/>
              <a:t>on to programming your robot.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97184" y="6122705"/>
            <a:ext cx="2539331" cy="338577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28" y="1674266"/>
            <a:ext cx="2460721" cy="1845541"/>
          </a:xfrm>
          <a:prstGeom prst="rect">
            <a:avLst/>
          </a:prstGeom>
        </p:spPr>
      </p:pic>
      <p:sp>
        <p:nvSpPr>
          <p:cNvPr id="17" name="TextBox 16"/>
          <p:cNvSpPr txBox="1"/>
          <p:nvPr/>
        </p:nvSpPr>
        <p:spPr>
          <a:xfrm>
            <a:off x="3435453" y="2080635"/>
            <a:ext cx="3425371" cy="646331"/>
          </a:xfrm>
          <a:prstGeom prst="rect">
            <a:avLst/>
          </a:prstGeom>
          <a:noFill/>
        </p:spPr>
        <p:txBody>
          <a:bodyPr wrap="square" rtlCol="0">
            <a:spAutoFit/>
          </a:bodyPr>
          <a:lstStyle/>
          <a:p>
            <a:pPr algn="ctr"/>
            <a:r>
              <a:rPr lang="en-US" dirty="0" smtClean="0"/>
              <a:t>10. Attach Wheels to the servos, and use wheel screw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45920"/>
          <a:stretch/>
        </p:blipFill>
        <p:spPr>
          <a:xfrm>
            <a:off x="4005038" y="2931489"/>
            <a:ext cx="2444991" cy="1763022"/>
          </a:xfrm>
          <a:prstGeom prst="rect">
            <a:avLst/>
          </a:prstGeom>
        </p:spPr>
      </p:pic>
    </p:spTree>
    <p:extLst>
      <p:ext uri="{BB962C8B-B14F-4D97-AF65-F5344CB8AC3E}">
        <p14:creationId xmlns:p14="http://schemas.microsoft.com/office/powerpoint/2010/main" val="1052455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417" y="66942"/>
            <a:ext cx="2657168" cy="609333"/>
          </a:xfrm>
          <a:ln>
            <a:solidFill>
              <a:schemeClr val="tx1"/>
            </a:solidFill>
          </a:ln>
        </p:spPr>
        <p:txBody>
          <a:bodyPr>
            <a:normAutofit fontScale="90000"/>
          </a:bodyPr>
          <a:lstStyle/>
          <a:p>
            <a:r>
              <a:rPr lang="en-US" dirty="0" smtClean="0"/>
              <a:t>Parts List</a:t>
            </a:r>
            <a:endParaRPr lang="en-US" dirty="0"/>
          </a:p>
        </p:txBody>
      </p:sp>
      <p:sp>
        <p:nvSpPr>
          <p:cNvPr id="3" name="TextBox 2"/>
          <p:cNvSpPr txBox="1"/>
          <p:nvPr/>
        </p:nvSpPr>
        <p:spPr>
          <a:xfrm>
            <a:off x="-90502" y="875797"/>
            <a:ext cx="1694055" cy="307777"/>
          </a:xfrm>
          <a:prstGeom prst="rect">
            <a:avLst/>
          </a:prstGeom>
          <a:noFill/>
        </p:spPr>
        <p:txBody>
          <a:bodyPr wrap="none" rtlCol="0">
            <a:spAutoFit/>
          </a:bodyPr>
          <a:lstStyle/>
          <a:p>
            <a:pPr algn="ctr"/>
            <a:r>
              <a:rPr lang="en-US" sz="1400" dirty="0" smtClean="0"/>
              <a:t>1- Intel Edison Board</a:t>
            </a:r>
            <a:endParaRPr lang="en-US" sz="1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071" y="1150671"/>
            <a:ext cx="1246908" cy="906530"/>
          </a:xfrm>
          <a:prstGeom prst="rect">
            <a:avLst/>
          </a:prstGeom>
        </p:spPr>
      </p:pic>
      <p:sp>
        <p:nvSpPr>
          <p:cNvPr id="6" name="TextBox 5"/>
          <p:cNvSpPr txBox="1"/>
          <p:nvPr/>
        </p:nvSpPr>
        <p:spPr>
          <a:xfrm>
            <a:off x="1543814" y="875294"/>
            <a:ext cx="2025876" cy="307777"/>
          </a:xfrm>
          <a:prstGeom prst="rect">
            <a:avLst/>
          </a:prstGeom>
          <a:noFill/>
        </p:spPr>
        <p:txBody>
          <a:bodyPr wrap="none" rtlCol="0">
            <a:spAutoFit/>
          </a:bodyPr>
          <a:lstStyle/>
          <a:p>
            <a:pPr algn="ctr"/>
            <a:r>
              <a:rPr lang="en-US" sz="1400" dirty="0" smtClean="0"/>
              <a:t>1- Edison Breakout Board</a:t>
            </a:r>
            <a:endParaRPr lang="en-US" sz="1400" dirty="0"/>
          </a:p>
        </p:txBody>
      </p:sp>
      <p:sp>
        <p:nvSpPr>
          <p:cNvPr id="8" name="TextBox 7"/>
          <p:cNvSpPr txBox="1"/>
          <p:nvPr/>
        </p:nvSpPr>
        <p:spPr>
          <a:xfrm>
            <a:off x="3735492" y="875797"/>
            <a:ext cx="1199367" cy="307777"/>
          </a:xfrm>
          <a:prstGeom prst="rect">
            <a:avLst/>
          </a:prstGeom>
          <a:noFill/>
        </p:spPr>
        <p:txBody>
          <a:bodyPr wrap="none" rtlCol="0">
            <a:spAutoFit/>
          </a:bodyPr>
          <a:lstStyle/>
          <a:p>
            <a:pPr algn="ctr"/>
            <a:r>
              <a:rPr lang="en-US" sz="1400" dirty="0" smtClean="0"/>
              <a:t>1- Base Shield</a:t>
            </a:r>
            <a:endParaRPr lang="en-US" sz="1400" dirty="0"/>
          </a:p>
        </p:txBody>
      </p:sp>
      <p:sp>
        <p:nvSpPr>
          <p:cNvPr id="10" name="TextBox 9"/>
          <p:cNvSpPr txBox="1"/>
          <p:nvPr/>
        </p:nvSpPr>
        <p:spPr>
          <a:xfrm>
            <a:off x="5506894" y="875797"/>
            <a:ext cx="1194109" cy="307777"/>
          </a:xfrm>
          <a:prstGeom prst="rect">
            <a:avLst/>
          </a:prstGeom>
          <a:noFill/>
        </p:spPr>
        <p:txBody>
          <a:bodyPr wrap="none" rtlCol="0">
            <a:spAutoFit/>
          </a:bodyPr>
          <a:lstStyle/>
          <a:p>
            <a:pPr algn="ctr"/>
            <a:r>
              <a:rPr lang="en-US" sz="1400" dirty="0" smtClean="0"/>
              <a:t>1- Robot Base</a:t>
            </a:r>
            <a:endParaRPr lang="en-US" sz="1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221" y="1150671"/>
            <a:ext cx="1291708" cy="90653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6723" y="1150671"/>
            <a:ext cx="1016900" cy="906530"/>
          </a:xfrm>
          <a:prstGeom prst="rect">
            <a:avLst/>
          </a:prstGeom>
        </p:spPr>
      </p:pic>
      <p:sp>
        <p:nvSpPr>
          <p:cNvPr id="14" name="TextBox 13"/>
          <p:cNvSpPr txBox="1"/>
          <p:nvPr/>
        </p:nvSpPr>
        <p:spPr>
          <a:xfrm>
            <a:off x="-38689" y="2371222"/>
            <a:ext cx="1590435" cy="307777"/>
          </a:xfrm>
          <a:prstGeom prst="rect">
            <a:avLst/>
          </a:prstGeom>
          <a:noFill/>
        </p:spPr>
        <p:txBody>
          <a:bodyPr wrap="none" rtlCol="0">
            <a:spAutoFit/>
          </a:bodyPr>
          <a:lstStyle/>
          <a:p>
            <a:pPr algn="ctr"/>
            <a:r>
              <a:rPr lang="en-US" sz="1400" dirty="0" smtClean="0"/>
              <a:t>2- Wheels + Screws</a:t>
            </a:r>
            <a:endParaRPr lang="en-US" sz="1400" dirty="0"/>
          </a:p>
        </p:txBody>
      </p:sp>
      <p:sp>
        <p:nvSpPr>
          <p:cNvPr id="16" name="TextBox 15"/>
          <p:cNvSpPr txBox="1"/>
          <p:nvPr/>
        </p:nvSpPr>
        <p:spPr>
          <a:xfrm>
            <a:off x="1845531" y="2371222"/>
            <a:ext cx="1378840" cy="307777"/>
          </a:xfrm>
          <a:prstGeom prst="rect">
            <a:avLst/>
          </a:prstGeom>
          <a:noFill/>
        </p:spPr>
        <p:txBody>
          <a:bodyPr wrap="none" rtlCol="0">
            <a:spAutoFit/>
          </a:bodyPr>
          <a:lstStyle/>
          <a:p>
            <a:pPr algn="ctr"/>
            <a:r>
              <a:rPr lang="en-US" sz="1400" dirty="0"/>
              <a:t>1- Caster Wheel</a:t>
            </a:r>
          </a:p>
        </p:txBody>
      </p:sp>
      <p:sp>
        <p:nvSpPr>
          <p:cNvPr id="17" name="TextBox 16"/>
          <p:cNvSpPr txBox="1"/>
          <p:nvPr/>
        </p:nvSpPr>
        <p:spPr>
          <a:xfrm>
            <a:off x="3909417" y="2371222"/>
            <a:ext cx="851515" cy="307777"/>
          </a:xfrm>
          <a:prstGeom prst="rect">
            <a:avLst/>
          </a:prstGeom>
          <a:noFill/>
        </p:spPr>
        <p:txBody>
          <a:bodyPr wrap="none" rtlCol="0">
            <a:spAutoFit/>
          </a:bodyPr>
          <a:lstStyle/>
          <a:p>
            <a:pPr algn="ctr"/>
            <a:r>
              <a:rPr lang="en-US" sz="1400" dirty="0" smtClean="0"/>
              <a:t>2- Servos</a:t>
            </a:r>
            <a:endParaRPr lang="en-US" sz="1400" dirty="0"/>
          </a:p>
        </p:txBody>
      </p:sp>
      <p:sp>
        <p:nvSpPr>
          <p:cNvPr id="18" name="TextBox 17"/>
          <p:cNvSpPr txBox="1"/>
          <p:nvPr/>
        </p:nvSpPr>
        <p:spPr>
          <a:xfrm>
            <a:off x="5409724" y="2371222"/>
            <a:ext cx="1388457" cy="307777"/>
          </a:xfrm>
          <a:prstGeom prst="rect">
            <a:avLst/>
          </a:prstGeom>
          <a:noFill/>
        </p:spPr>
        <p:txBody>
          <a:bodyPr wrap="none" rtlCol="0">
            <a:spAutoFit/>
          </a:bodyPr>
          <a:lstStyle/>
          <a:p>
            <a:pPr algn="ctr"/>
            <a:r>
              <a:rPr lang="en-US" sz="1400" dirty="0" smtClean="0"/>
              <a:t>2- Servo Mounts</a:t>
            </a:r>
            <a:endParaRPr lang="en-US" sz="1400" dirty="0"/>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68993"/>
          <a:stretch/>
        </p:blipFill>
        <p:spPr>
          <a:xfrm>
            <a:off x="1232099" y="2830304"/>
            <a:ext cx="386627" cy="81752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1719" y="2704880"/>
            <a:ext cx="1246908" cy="788961"/>
          </a:xfrm>
          <a:prstGeom prst="rect">
            <a:avLst/>
          </a:prstGeom>
        </p:spPr>
      </p:pic>
      <p:sp>
        <p:nvSpPr>
          <p:cNvPr id="24" name="TextBox 23"/>
          <p:cNvSpPr txBox="1"/>
          <p:nvPr/>
        </p:nvSpPr>
        <p:spPr>
          <a:xfrm>
            <a:off x="113326" y="3989701"/>
            <a:ext cx="1229825" cy="307777"/>
          </a:xfrm>
          <a:prstGeom prst="rect">
            <a:avLst/>
          </a:prstGeom>
          <a:noFill/>
        </p:spPr>
        <p:txBody>
          <a:bodyPr wrap="none" rtlCol="0">
            <a:spAutoFit/>
          </a:bodyPr>
          <a:lstStyle/>
          <a:p>
            <a:pPr algn="ctr"/>
            <a:r>
              <a:rPr lang="en-US" sz="1400" dirty="0" smtClean="0"/>
              <a:t>1- Breadboard</a:t>
            </a:r>
            <a:endParaRPr lang="en-US" sz="1400" dirty="0"/>
          </a:p>
        </p:txBody>
      </p:sp>
      <p:sp>
        <p:nvSpPr>
          <p:cNvPr id="25" name="TextBox 24"/>
          <p:cNvSpPr txBox="1"/>
          <p:nvPr/>
        </p:nvSpPr>
        <p:spPr>
          <a:xfrm>
            <a:off x="1644324" y="4022375"/>
            <a:ext cx="1731501" cy="307777"/>
          </a:xfrm>
          <a:prstGeom prst="rect">
            <a:avLst/>
          </a:prstGeom>
          <a:noFill/>
        </p:spPr>
        <p:txBody>
          <a:bodyPr wrap="none" rtlCol="0">
            <a:spAutoFit/>
          </a:bodyPr>
          <a:lstStyle/>
          <a:p>
            <a:pPr algn="ctr"/>
            <a:r>
              <a:rPr lang="en-US" sz="1400" dirty="0" smtClean="0"/>
              <a:t>LOT -Female Jumpers</a:t>
            </a:r>
            <a:endParaRPr lang="en-US" sz="1400" dirty="0"/>
          </a:p>
        </p:txBody>
      </p:sp>
      <p:sp>
        <p:nvSpPr>
          <p:cNvPr id="26" name="TextBox 25"/>
          <p:cNvSpPr txBox="1"/>
          <p:nvPr/>
        </p:nvSpPr>
        <p:spPr>
          <a:xfrm>
            <a:off x="5314565" y="3942847"/>
            <a:ext cx="1573829" cy="307777"/>
          </a:xfrm>
          <a:prstGeom prst="rect">
            <a:avLst/>
          </a:prstGeom>
          <a:noFill/>
        </p:spPr>
        <p:txBody>
          <a:bodyPr wrap="none" rtlCol="0">
            <a:spAutoFit/>
          </a:bodyPr>
          <a:lstStyle/>
          <a:p>
            <a:pPr algn="ctr"/>
            <a:r>
              <a:rPr lang="en-US" sz="1400" dirty="0" smtClean="0"/>
              <a:t>LOT- Male Jumpers</a:t>
            </a:r>
            <a:endParaRPr lang="en-US" sz="1400" dirty="0"/>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5531" y="4532806"/>
            <a:ext cx="1175320" cy="266739"/>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78020" y="4308308"/>
            <a:ext cx="1246908" cy="791161"/>
          </a:xfrm>
          <a:prstGeom prst="rect">
            <a:avLst/>
          </a:prstGeom>
        </p:spPr>
      </p:pic>
      <p:sp>
        <p:nvSpPr>
          <p:cNvPr id="30" name="TextBox 29"/>
          <p:cNvSpPr txBox="1"/>
          <p:nvPr/>
        </p:nvSpPr>
        <p:spPr>
          <a:xfrm>
            <a:off x="91855" y="5543047"/>
            <a:ext cx="1324401" cy="307777"/>
          </a:xfrm>
          <a:prstGeom prst="rect">
            <a:avLst/>
          </a:prstGeom>
          <a:noFill/>
        </p:spPr>
        <p:txBody>
          <a:bodyPr wrap="none" rtlCol="0">
            <a:spAutoFit/>
          </a:bodyPr>
          <a:lstStyle/>
          <a:p>
            <a:pPr algn="ctr"/>
            <a:r>
              <a:rPr lang="en-US" sz="1400" dirty="0" smtClean="0"/>
              <a:t>1- Sonar Sensor</a:t>
            </a:r>
            <a:endParaRPr lang="en-US" sz="1400" dirty="0"/>
          </a:p>
        </p:txBody>
      </p:sp>
      <p:sp>
        <p:nvSpPr>
          <p:cNvPr id="32" name="TextBox 31"/>
          <p:cNvSpPr txBox="1"/>
          <p:nvPr/>
        </p:nvSpPr>
        <p:spPr>
          <a:xfrm>
            <a:off x="1941355" y="5543047"/>
            <a:ext cx="1182247" cy="307777"/>
          </a:xfrm>
          <a:prstGeom prst="rect">
            <a:avLst/>
          </a:prstGeom>
          <a:noFill/>
        </p:spPr>
        <p:txBody>
          <a:bodyPr wrap="none" rtlCol="0">
            <a:spAutoFit/>
          </a:bodyPr>
          <a:lstStyle/>
          <a:p>
            <a:pPr algn="ctr"/>
            <a:r>
              <a:rPr lang="en-US" sz="1400" dirty="0" smtClean="0"/>
              <a:t>1- LCD Screen</a:t>
            </a:r>
            <a:endParaRPr lang="en-US" sz="1400" dirty="0"/>
          </a:p>
        </p:txBody>
      </p:sp>
      <p:sp>
        <p:nvSpPr>
          <p:cNvPr id="33" name="TextBox 32"/>
          <p:cNvSpPr txBox="1"/>
          <p:nvPr/>
        </p:nvSpPr>
        <p:spPr>
          <a:xfrm>
            <a:off x="3664860" y="5543047"/>
            <a:ext cx="1335687" cy="307777"/>
          </a:xfrm>
          <a:prstGeom prst="rect">
            <a:avLst/>
          </a:prstGeom>
          <a:noFill/>
        </p:spPr>
        <p:txBody>
          <a:bodyPr wrap="none" rtlCol="0">
            <a:spAutoFit/>
          </a:bodyPr>
          <a:lstStyle/>
          <a:p>
            <a:pPr algn="ctr"/>
            <a:r>
              <a:rPr lang="en-US" sz="1400" dirty="0" smtClean="0"/>
              <a:t>1- Touch Sensor</a:t>
            </a:r>
            <a:endParaRPr lang="en-US" sz="1400" dirty="0"/>
          </a:p>
        </p:txBody>
      </p:sp>
      <p:sp>
        <p:nvSpPr>
          <p:cNvPr id="34" name="TextBox 33"/>
          <p:cNvSpPr txBox="1"/>
          <p:nvPr/>
        </p:nvSpPr>
        <p:spPr>
          <a:xfrm>
            <a:off x="5471370" y="5543047"/>
            <a:ext cx="1260217" cy="307777"/>
          </a:xfrm>
          <a:prstGeom prst="rect">
            <a:avLst/>
          </a:prstGeom>
          <a:noFill/>
        </p:spPr>
        <p:txBody>
          <a:bodyPr wrap="none" rtlCol="0">
            <a:spAutoFit/>
          </a:bodyPr>
          <a:lstStyle/>
          <a:p>
            <a:pPr algn="ctr"/>
            <a:r>
              <a:rPr lang="en-US" sz="1400" dirty="0" smtClean="0"/>
              <a:t>1- Light Sensor</a:t>
            </a:r>
            <a:endParaRPr lang="en-US" sz="1400" dirty="0"/>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9021" y="5817921"/>
            <a:ext cx="1246907" cy="906530"/>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960" y="5850824"/>
            <a:ext cx="929027" cy="906530"/>
          </a:xfrm>
          <a:prstGeom prst="rect">
            <a:avLst/>
          </a:prstGeom>
        </p:spPr>
      </p:pic>
      <p:sp>
        <p:nvSpPr>
          <p:cNvPr id="38" name="TextBox 37"/>
          <p:cNvSpPr txBox="1"/>
          <p:nvPr/>
        </p:nvSpPr>
        <p:spPr>
          <a:xfrm>
            <a:off x="1910164" y="7274199"/>
            <a:ext cx="1293175" cy="307777"/>
          </a:xfrm>
          <a:prstGeom prst="rect">
            <a:avLst/>
          </a:prstGeom>
          <a:noFill/>
        </p:spPr>
        <p:txBody>
          <a:bodyPr wrap="none" rtlCol="0">
            <a:spAutoFit/>
          </a:bodyPr>
          <a:lstStyle/>
          <a:p>
            <a:pPr algn="ctr"/>
            <a:r>
              <a:rPr lang="en-US" sz="1400" dirty="0" smtClean="0"/>
              <a:t>LOT – 6-32 ½ in</a:t>
            </a:r>
            <a:endParaRPr lang="en-US" sz="1400" dirty="0"/>
          </a:p>
        </p:txBody>
      </p:sp>
      <p:sp>
        <p:nvSpPr>
          <p:cNvPr id="40" name="TextBox 39"/>
          <p:cNvSpPr txBox="1"/>
          <p:nvPr/>
        </p:nvSpPr>
        <p:spPr>
          <a:xfrm>
            <a:off x="1924784" y="6999325"/>
            <a:ext cx="1299587" cy="307777"/>
          </a:xfrm>
          <a:prstGeom prst="rect">
            <a:avLst/>
          </a:prstGeom>
          <a:noFill/>
        </p:spPr>
        <p:txBody>
          <a:bodyPr wrap="none" rtlCol="0">
            <a:spAutoFit/>
          </a:bodyPr>
          <a:lstStyle/>
          <a:p>
            <a:pPr algn="ctr"/>
            <a:r>
              <a:rPr lang="en-US" sz="1400" dirty="0" smtClean="0"/>
              <a:t>LOT- 6-32 ¾ in </a:t>
            </a:r>
            <a:endParaRPr lang="en-US" sz="1400" dirty="0"/>
          </a:p>
        </p:txBody>
      </p:sp>
      <p:sp>
        <p:nvSpPr>
          <p:cNvPr id="41" name="TextBox 40"/>
          <p:cNvSpPr txBox="1"/>
          <p:nvPr/>
        </p:nvSpPr>
        <p:spPr>
          <a:xfrm>
            <a:off x="3760889" y="7114672"/>
            <a:ext cx="1192186" cy="307777"/>
          </a:xfrm>
          <a:prstGeom prst="rect">
            <a:avLst/>
          </a:prstGeom>
          <a:noFill/>
        </p:spPr>
        <p:txBody>
          <a:bodyPr wrap="none" rtlCol="0">
            <a:spAutoFit/>
          </a:bodyPr>
          <a:lstStyle/>
          <a:p>
            <a:pPr algn="ctr"/>
            <a:r>
              <a:rPr lang="en-US" sz="1400" dirty="0" smtClean="0"/>
              <a:t>LOT- 6-32 Nut</a:t>
            </a:r>
            <a:endParaRPr lang="en-US" sz="1400" dirty="0"/>
          </a:p>
        </p:txBody>
      </p:sp>
      <p:sp>
        <p:nvSpPr>
          <p:cNvPr id="42" name="TextBox 41"/>
          <p:cNvSpPr txBox="1"/>
          <p:nvPr/>
        </p:nvSpPr>
        <p:spPr>
          <a:xfrm>
            <a:off x="5486539" y="7114672"/>
            <a:ext cx="1278427" cy="307777"/>
          </a:xfrm>
          <a:prstGeom prst="rect">
            <a:avLst/>
          </a:prstGeom>
          <a:noFill/>
        </p:spPr>
        <p:txBody>
          <a:bodyPr wrap="none" rtlCol="0">
            <a:spAutoFit/>
          </a:bodyPr>
          <a:lstStyle/>
          <a:p>
            <a:pPr algn="ctr"/>
            <a:r>
              <a:rPr lang="en-US" sz="1400" dirty="0" smtClean="0"/>
              <a:t>1- Battery Pack</a:t>
            </a:r>
            <a:endParaRPr lang="en-US" sz="1400" dirty="0"/>
          </a:p>
        </p:txBody>
      </p:sp>
      <p:pic>
        <p:nvPicPr>
          <p:cNvPr id="1028" name="Picture 4" descr="https://images-na.ssl-images-amazon.com/images/I/31ZV1fE5FVL._SY90_.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4003" y="7422449"/>
            <a:ext cx="1180738" cy="11807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2"/>
          <a:stretch>
            <a:fillRect/>
          </a:stretch>
        </p:blipFill>
        <p:spPr>
          <a:xfrm>
            <a:off x="82802" y="2637571"/>
            <a:ext cx="1236557" cy="1236557"/>
          </a:xfrm>
          <a:prstGeom prst="rect">
            <a:avLst/>
          </a:prstGeom>
        </p:spPr>
      </p:pic>
      <p:pic>
        <p:nvPicPr>
          <p:cNvPr id="46" name="Picture 45"/>
          <p:cNvPicPr>
            <a:picLocks noChangeAspect="1"/>
          </p:cNvPicPr>
          <p:nvPr/>
        </p:nvPicPr>
        <p:blipFill rotWithShape="1">
          <a:blip r:embed="rId13" cstate="print">
            <a:extLst>
              <a:ext uri="{28A0092B-C50C-407E-A947-70E740481C1C}">
                <a14:useLocalDpi xmlns:a14="http://schemas.microsoft.com/office/drawing/2010/main" val="0"/>
              </a:ext>
            </a:extLst>
          </a:blip>
          <a:srcRect l="21937" t="34320" r="12250" b="23932"/>
          <a:stretch/>
        </p:blipFill>
        <p:spPr>
          <a:xfrm>
            <a:off x="5170734" y="2719571"/>
            <a:ext cx="1627447" cy="774270"/>
          </a:xfrm>
          <a:prstGeom prst="rect">
            <a:avLst/>
          </a:prstGeom>
        </p:spPr>
      </p:pic>
      <p:pic>
        <p:nvPicPr>
          <p:cNvPr id="1032" name="Picture 8" descr="http://ecx.images-amazon.com/images/I/61whPrw4xpL.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6333" t="26909" b="18546"/>
          <a:stretch/>
        </p:blipFill>
        <p:spPr bwMode="auto">
          <a:xfrm>
            <a:off x="3948652" y="5877715"/>
            <a:ext cx="906778" cy="11326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ecx.images-amazon.com/images/I/61ET0RR-hVL.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3678" y="5877715"/>
            <a:ext cx="1126411" cy="112641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16" cstate="print">
            <a:extLst>
              <a:ext uri="{28A0092B-C50C-407E-A947-70E740481C1C}">
                <a14:useLocalDpi xmlns:a14="http://schemas.microsoft.com/office/drawing/2010/main" val="0"/>
              </a:ext>
            </a:extLst>
          </a:blip>
          <a:srcRect l="38333" t="4259" r="28472" b="62037"/>
          <a:stretch/>
        </p:blipFill>
        <p:spPr>
          <a:xfrm>
            <a:off x="203288" y="4381305"/>
            <a:ext cx="1116071" cy="849895"/>
          </a:xfrm>
          <a:prstGeom prst="rect">
            <a:avLst/>
          </a:prstGeom>
        </p:spPr>
      </p:pic>
      <p:pic>
        <p:nvPicPr>
          <p:cNvPr id="1036" name="Picture 12" descr="http://ecx.images-amazon.com/images/I/81Mk67DlGdL.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3594" t="50287" r="30169" b="20424"/>
          <a:stretch/>
        </p:blipFill>
        <p:spPr bwMode="auto">
          <a:xfrm>
            <a:off x="1911794" y="2741178"/>
            <a:ext cx="1333221" cy="111156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rotWithShape="1">
          <a:blip r:embed="rId18" cstate="print">
            <a:extLst>
              <a:ext uri="{28A0092B-C50C-407E-A947-70E740481C1C}">
                <a14:useLocalDpi xmlns:a14="http://schemas.microsoft.com/office/drawing/2010/main" val="0"/>
              </a:ext>
            </a:extLst>
          </a:blip>
          <a:srcRect l="10001" t="12223" r="7499" b="8333"/>
          <a:stretch/>
        </p:blipFill>
        <p:spPr>
          <a:xfrm>
            <a:off x="5273294" y="1221978"/>
            <a:ext cx="1432580" cy="1034641"/>
          </a:xfrm>
          <a:prstGeom prst="rect">
            <a:avLst/>
          </a:prstGeom>
        </p:spPr>
      </p:pic>
      <p:pic>
        <p:nvPicPr>
          <p:cNvPr id="1038" name="Picture 14" descr="http://ecx.images-amazon.com/images/I/61Hml%2B-4H1L._SL1500_.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96670" y="7596988"/>
            <a:ext cx="478491" cy="14412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ecx.images-amazon.com/images/I/61KDb67MGRL.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06876" y="7698524"/>
            <a:ext cx="889794" cy="9046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ecx.images-amazon.com/images/I/71wi-hx1buL.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656143" y="7571171"/>
            <a:ext cx="1344404" cy="124777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www.raspberrypi.org/learning/images/components/jumper-male-to-fema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81472" y="4215426"/>
            <a:ext cx="1319075" cy="109922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3676647" y="3929406"/>
            <a:ext cx="1506503" cy="307777"/>
          </a:xfrm>
          <a:prstGeom prst="rect">
            <a:avLst/>
          </a:prstGeom>
        </p:spPr>
        <p:txBody>
          <a:bodyPr wrap="none">
            <a:spAutoFit/>
          </a:bodyPr>
          <a:lstStyle/>
          <a:p>
            <a:pPr algn="ctr"/>
            <a:r>
              <a:rPr lang="en-US" sz="1400" dirty="0"/>
              <a:t>LOT- </a:t>
            </a:r>
            <a:r>
              <a:rPr lang="en-US" sz="1400" dirty="0" smtClean="0"/>
              <a:t>M/F </a:t>
            </a:r>
            <a:r>
              <a:rPr lang="en-US" sz="1400" dirty="0"/>
              <a:t>Jumpers</a:t>
            </a:r>
          </a:p>
        </p:txBody>
      </p:sp>
      <p:sp>
        <p:nvSpPr>
          <p:cNvPr id="60" name="TextBox 59"/>
          <p:cNvSpPr txBox="1"/>
          <p:nvPr/>
        </p:nvSpPr>
        <p:spPr>
          <a:xfrm>
            <a:off x="266088" y="7096393"/>
            <a:ext cx="1141595" cy="307777"/>
          </a:xfrm>
          <a:prstGeom prst="rect">
            <a:avLst/>
          </a:prstGeom>
          <a:noFill/>
        </p:spPr>
        <p:txBody>
          <a:bodyPr wrap="none" rtlCol="0">
            <a:spAutoFit/>
          </a:bodyPr>
          <a:lstStyle/>
          <a:p>
            <a:pPr algn="ctr"/>
            <a:r>
              <a:rPr lang="en-US" sz="1400" dirty="0" smtClean="0"/>
              <a:t>Sonar Mount</a:t>
            </a:r>
            <a:endParaRPr lang="en-US" sz="1400" dirty="0"/>
          </a:p>
        </p:txBody>
      </p:sp>
      <p:pic>
        <p:nvPicPr>
          <p:cNvPr id="1044" name="Picture 20" descr="https://encrypted-tbn0.gstatic.com/images?q=tbn:ANd9GcTSsyNDcJNqhyH_I417p210ZQQu_NzJtKL8LxIW72e5NglmtC64Tw"/>
          <p:cNvPicPr>
            <a:picLocks noChangeAspect="1" noChangeArrowheads="1"/>
          </p:cNvPicPr>
          <p:nvPr/>
        </p:nvPicPr>
        <p:blipFill rotWithShape="1">
          <a:blip r:embed="rId23">
            <a:extLst>
              <a:ext uri="{28A0092B-C50C-407E-A947-70E740481C1C}">
                <a14:useLocalDpi xmlns:a14="http://schemas.microsoft.com/office/drawing/2010/main" val="0"/>
              </a:ext>
            </a:extLst>
          </a:blip>
          <a:srcRect l="17163" t="10711" r="15992"/>
          <a:stretch/>
        </p:blipFill>
        <p:spPr bwMode="auto">
          <a:xfrm>
            <a:off x="285750" y="7591425"/>
            <a:ext cx="1190625" cy="105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96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2" y="66942"/>
            <a:ext cx="6334123" cy="609333"/>
          </a:xfrm>
          <a:ln>
            <a:solidFill>
              <a:schemeClr val="tx1"/>
            </a:solidFill>
          </a:ln>
        </p:spPr>
        <p:txBody>
          <a:bodyPr>
            <a:normAutofit fontScale="90000"/>
          </a:bodyPr>
          <a:lstStyle/>
          <a:p>
            <a:r>
              <a:rPr lang="en-US" dirty="0" smtClean="0"/>
              <a:t>Servo Assembly</a:t>
            </a:r>
            <a:endParaRPr lang="en-US" dirty="0"/>
          </a:p>
        </p:txBody>
      </p:sp>
      <p:sp>
        <p:nvSpPr>
          <p:cNvPr id="4" name="TextBox 3"/>
          <p:cNvSpPr txBox="1"/>
          <p:nvPr/>
        </p:nvSpPr>
        <p:spPr>
          <a:xfrm>
            <a:off x="167000" y="1514475"/>
            <a:ext cx="2799741" cy="369332"/>
          </a:xfrm>
          <a:prstGeom prst="rect">
            <a:avLst/>
          </a:prstGeom>
          <a:noFill/>
        </p:spPr>
        <p:txBody>
          <a:bodyPr wrap="none" rtlCol="0">
            <a:spAutoFit/>
          </a:bodyPr>
          <a:lstStyle/>
          <a:p>
            <a:pPr algn="ctr"/>
            <a:r>
              <a:rPr lang="en-US" dirty="0" smtClean="0"/>
              <a:t>1. Gather servo and mounts</a:t>
            </a:r>
            <a:endParaRPr lang="en-US" dirty="0"/>
          </a:p>
        </p:txBody>
      </p:sp>
      <p:sp>
        <p:nvSpPr>
          <p:cNvPr id="49" name="TextBox 48"/>
          <p:cNvSpPr txBox="1"/>
          <p:nvPr/>
        </p:nvSpPr>
        <p:spPr>
          <a:xfrm>
            <a:off x="3971512" y="1514475"/>
            <a:ext cx="2524987" cy="369332"/>
          </a:xfrm>
          <a:prstGeom prst="rect">
            <a:avLst/>
          </a:prstGeom>
          <a:noFill/>
        </p:spPr>
        <p:txBody>
          <a:bodyPr wrap="none" rtlCol="0">
            <a:spAutoFit/>
          </a:bodyPr>
          <a:lstStyle/>
          <a:p>
            <a:pPr algn="ctr"/>
            <a:r>
              <a:rPr lang="en-US" dirty="0" smtClean="0"/>
              <a:t>2. Slide servo into mount</a:t>
            </a:r>
            <a:endParaRPr lang="en-US" dirty="0"/>
          </a:p>
        </p:txBody>
      </p:sp>
      <p:sp>
        <p:nvSpPr>
          <p:cNvPr id="12" name="TextBox 11"/>
          <p:cNvSpPr txBox="1"/>
          <p:nvPr/>
        </p:nvSpPr>
        <p:spPr>
          <a:xfrm>
            <a:off x="1112739" y="4966948"/>
            <a:ext cx="3708003" cy="369332"/>
          </a:xfrm>
          <a:prstGeom prst="rect">
            <a:avLst/>
          </a:prstGeom>
          <a:noFill/>
        </p:spPr>
        <p:txBody>
          <a:bodyPr wrap="none" rtlCol="0">
            <a:spAutoFit/>
          </a:bodyPr>
          <a:lstStyle/>
          <a:p>
            <a:pPr algn="ctr"/>
            <a:r>
              <a:rPr lang="en-US" dirty="0" smtClean="0"/>
              <a:t>3. Screw in the top hole for the servo </a:t>
            </a:r>
            <a:endParaRPr lang="en-US" dirty="0"/>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30" y="2147356"/>
            <a:ext cx="1842221" cy="1165636"/>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21937" t="34320" r="12250" b="23932"/>
          <a:stretch/>
        </p:blipFill>
        <p:spPr>
          <a:xfrm>
            <a:off x="475605" y="3491566"/>
            <a:ext cx="2221110" cy="105671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2891" t="17197" r="4741" b="13274"/>
          <a:stretch/>
        </p:blipFill>
        <p:spPr>
          <a:xfrm>
            <a:off x="3320716" y="2072439"/>
            <a:ext cx="3344780" cy="2117558"/>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157" t="27076" r="-174" b="31286"/>
          <a:stretch/>
        </p:blipFill>
        <p:spPr>
          <a:xfrm>
            <a:off x="679784" y="5558809"/>
            <a:ext cx="5281863" cy="2141621"/>
          </a:xfrm>
          <a:prstGeom prst="rect">
            <a:avLst/>
          </a:prstGeom>
        </p:spPr>
      </p:pic>
      <p:sp>
        <p:nvSpPr>
          <p:cNvPr id="6" name="TextBox 5"/>
          <p:cNvSpPr txBox="1"/>
          <p:nvPr/>
        </p:nvSpPr>
        <p:spPr>
          <a:xfrm>
            <a:off x="489401" y="926156"/>
            <a:ext cx="6176095" cy="369332"/>
          </a:xfrm>
          <a:prstGeom prst="rect">
            <a:avLst/>
          </a:prstGeom>
          <a:noFill/>
        </p:spPr>
        <p:txBody>
          <a:bodyPr wrap="square" rtlCol="0">
            <a:spAutoFit/>
          </a:bodyPr>
          <a:lstStyle/>
          <a:p>
            <a:r>
              <a:rPr lang="en-US" dirty="0" smtClean="0">
                <a:solidFill>
                  <a:srgbClr val="FF0000"/>
                </a:solidFill>
              </a:rPr>
              <a:t>Note</a:t>
            </a:r>
            <a:r>
              <a:rPr lang="en-US" dirty="0" smtClean="0"/>
              <a:t>: Make sure servos are calibrated prior to installation</a:t>
            </a:r>
            <a:endParaRPr lang="en-US" dirty="0"/>
          </a:p>
        </p:txBody>
      </p:sp>
    </p:spTree>
    <p:extLst>
      <p:ext uri="{BB962C8B-B14F-4D97-AF65-F5344CB8AC3E}">
        <p14:creationId xmlns:p14="http://schemas.microsoft.com/office/powerpoint/2010/main" val="2269457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2" y="66942"/>
            <a:ext cx="6334123" cy="609333"/>
          </a:xfrm>
          <a:ln>
            <a:solidFill>
              <a:schemeClr val="tx1"/>
            </a:solidFill>
          </a:ln>
        </p:spPr>
        <p:txBody>
          <a:bodyPr>
            <a:normAutofit fontScale="90000"/>
          </a:bodyPr>
          <a:lstStyle/>
          <a:p>
            <a:r>
              <a:rPr lang="en-US" dirty="0" smtClean="0"/>
              <a:t>Robot Body Assembly</a:t>
            </a:r>
            <a:endParaRPr lang="en-US" dirty="0"/>
          </a:p>
        </p:txBody>
      </p:sp>
      <p:sp>
        <p:nvSpPr>
          <p:cNvPr id="4" name="TextBox 3"/>
          <p:cNvSpPr txBox="1"/>
          <p:nvPr/>
        </p:nvSpPr>
        <p:spPr>
          <a:xfrm>
            <a:off x="79867" y="885825"/>
            <a:ext cx="3306291" cy="369332"/>
          </a:xfrm>
          <a:prstGeom prst="rect">
            <a:avLst/>
          </a:prstGeom>
          <a:noFill/>
        </p:spPr>
        <p:txBody>
          <a:bodyPr wrap="none" rtlCol="0">
            <a:spAutoFit/>
          </a:bodyPr>
          <a:lstStyle/>
          <a:p>
            <a:pPr algn="ctr"/>
            <a:r>
              <a:rPr lang="en-US" dirty="0" smtClean="0"/>
              <a:t>1. Gather base and Servo mounts</a:t>
            </a:r>
            <a:endParaRPr lang="en-US" dirty="0"/>
          </a:p>
        </p:txBody>
      </p:sp>
      <p:sp>
        <p:nvSpPr>
          <p:cNvPr id="49" name="TextBox 48"/>
          <p:cNvSpPr txBox="1"/>
          <p:nvPr/>
        </p:nvSpPr>
        <p:spPr>
          <a:xfrm>
            <a:off x="3407792" y="885825"/>
            <a:ext cx="3263521" cy="646331"/>
          </a:xfrm>
          <a:prstGeom prst="rect">
            <a:avLst/>
          </a:prstGeom>
          <a:noFill/>
        </p:spPr>
        <p:txBody>
          <a:bodyPr wrap="none" rtlCol="0">
            <a:spAutoFit/>
          </a:bodyPr>
          <a:lstStyle/>
          <a:p>
            <a:pPr algn="ctr"/>
            <a:r>
              <a:rPr lang="en-US" dirty="0" smtClean="0"/>
              <a:t>2. Align mounts on the base and </a:t>
            </a:r>
          </a:p>
          <a:p>
            <a:pPr algn="ctr"/>
            <a:r>
              <a:rPr lang="en-US" dirty="0" smtClean="0"/>
              <a:t>fasten with screw and nuts</a:t>
            </a:r>
            <a:endParaRPr lang="en-US" dirty="0"/>
          </a:p>
        </p:txBody>
      </p:sp>
      <p:sp>
        <p:nvSpPr>
          <p:cNvPr id="12" name="TextBox 11"/>
          <p:cNvSpPr txBox="1"/>
          <p:nvPr/>
        </p:nvSpPr>
        <p:spPr>
          <a:xfrm>
            <a:off x="456527" y="4525743"/>
            <a:ext cx="2354042" cy="646331"/>
          </a:xfrm>
          <a:prstGeom prst="rect">
            <a:avLst/>
          </a:prstGeom>
          <a:noFill/>
        </p:spPr>
        <p:txBody>
          <a:bodyPr wrap="none" rtlCol="0">
            <a:spAutoFit/>
          </a:bodyPr>
          <a:lstStyle/>
          <a:p>
            <a:pPr algn="ctr"/>
            <a:r>
              <a:rPr lang="en-US" dirty="0" smtClean="0"/>
              <a:t>3. Gather caster wheel </a:t>
            </a:r>
          </a:p>
          <a:p>
            <a:pPr algn="ctr"/>
            <a:r>
              <a:rPr lang="en-US" dirty="0" smtClean="0"/>
              <a:t>and hardware</a:t>
            </a:r>
            <a:endParaRPr lang="en-US" dirty="0"/>
          </a:p>
        </p:txBody>
      </p:sp>
      <p:sp>
        <p:nvSpPr>
          <p:cNvPr id="16" name="TextBox 15"/>
          <p:cNvSpPr txBox="1"/>
          <p:nvPr/>
        </p:nvSpPr>
        <p:spPr>
          <a:xfrm>
            <a:off x="3551263" y="4407353"/>
            <a:ext cx="2614627" cy="646331"/>
          </a:xfrm>
          <a:prstGeom prst="rect">
            <a:avLst/>
          </a:prstGeom>
          <a:noFill/>
        </p:spPr>
        <p:txBody>
          <a:bodyPr wrap="none" rtlCol="0">
            <a:spAutoFit/>
          </a:bodyPr>
          <a:lstStyle/>
          <a:p>
            <a:pPr algn="ctr"/>
            <a:r>
              <a:rPr lang="en-US" dirty="0" smtClean="0"/>
              <a:t>4. Align and fasten Caster </a:t>
            </a:r>
          </a:p>
          <a:p>
            <a:pPr algn="ctr"/>
            <a:r>
              <a:rPr lang="en-US" dirty="0" smtClean="0"/>
              <a:t>Wheel to base as shown</a:t>
            </a:r>
            <a:endParaRPr lang="en-US" dirty="0"/>
          </a:p>
        </p:txBody>
      </p:sp>
      <p:pic>
        <p:nvPicPr>
          <p:cNvPr id="28" name="Picture 12" descr="http://ecx.images-amazon.com/images/I/81Mk67DlGd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594" t="50287" r="30169" b="20424"/>
          <a:stretch/>
        </p:blipFill>
        <p:spPr bwMode="auto">
          <a:xfrm>
            <a:off x="692594" y="5370078"/>
            <a:ext cx="1333221" cy="11115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0001" t="12223" r="7499" b="8333"/>
          <a:stretch/>
        </p:blipFill>
        <p:spPr>
          <a:xfrm>
            <a:off x="456527" y="1464707"/>
            <a:ext cx="1877098" cy="1355682"/>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l="12891" t="17197" r="4741" b="13274"/>
          <a:stretch/>
        </p:blipFill>
        <p:spPr>
          <a:xfrm>
            <a:off x="559879" y="3119653"/>
            <a:ext cx="1773746" cy="112294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6113" y="1532156"/>
            <a:ext cx="3505200" cy="26289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1863" y="5172075"/>
            <a:ext cx="1742688" cy="1307016"/>
          </a:xfrm>
          <a:prstGeom prst="rect">
            <a:avLst/>
          </a:prstGeom>
        </p:spPr>
      </p:pic>
    </p:spTree>
    <p:extLst>
      <p:ext uri="{BB962C8B-B14F-4D97-AF65-F5344CB8AC3E}">
        <p14:creationId xmlns:p14="http://schemas.microsoft.com/office/powerpoint/2010/main" val="490390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66942"/>
            <a:ext cx="6486523" cy="609333"/>
          </a:xfrm>
          <a:ln>
            <a:solidFill>
              <a:schemeClr val="tx1"/>
            </a:solidFill>
          </a:ln>
        </p:spPr>
        <p:txBody>
          <a:bodyPr>
            <a:noAutofit/>
          </a:bodyPr>
          <a:lstStyle/>
          <a:p>
            <a:r>
              <a:rPr lang="en-US" sz="3600" dirty="0" smtClean="0"/>
              <a:t>Robot Body Assembly cont’d</a:t>
            </a:r>
            <a:endParaRPr lang="en-US" sz="3600" dirty="0"/>
          </a:p>
        </p:txBody>
      </p:sp>
      <p:sp>
        <p:nvSpPr>
          <p:cNvPr id="4" name="TextBox 3"/>
          <p:cNvSpPr txBox="1"/>
          <p:nvPr/>
        </p:nvSpPr>
        <p:spPr>
          <a:xfrm>
            <a:off x="546325" y="1238250"/>
            <a:ext cx="5698676" cy="369332"/>
          </a:xfrm>
          <a:prstGeom prst="rect">
            <a:avLst/>
          </a:prstGeom>
          <a:noFill/>
        </p:spPr>
        <p:txBody>
          <a:bodyPr wrap="none" rtlCol="0">
            <a:spAutoFit/>
          </a:bodyPr>
          <a:lstStyle/>
          <a:p>
            <a:pPr algn="ctr"/>
            <a:r>
              <a:rPr lang="en-US" dirty="0"/>
              <a:t>5</a:t>
            </a:r>
            <a:r>
              <a:rPr lang="en-US" dirty="0" smtClean="0"/>
              <a:t>. Here is a picture of the base will all parts on the bottom</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250" y="1933744"/>
            <a:ext cx="6311675" cy="4733756"/>
          </a:xfrm>
          <a:prstGeom prst="rect">
            <a:avLst/>
          </a:prstGeom>
        </p:spPr>
      </p:pic>
      <p:sp>
        <p:nvSpPr>
          <p:cNvPr id="18" name="TextBox 17"/>
          <p:cNvSpPr txBox="1"/>
          <p:nvPr/>
        </p:nvSpPr>
        <p:spPr>
          <a:xfrm>
            <a:off x="327250" y="7219950"/>
            <a:ext cx="6442020" cy="923330"/>
          </a:xfrm>
          <a:prstGeom prst="rect">
            <a:avLst/>
          </a:prstGeom>
          <a:noFill/>
        </p:spPr>
        <p:txBody>
          <a:bodyPr wrap="none" rtlCol="0">
            <a:spAutoFit/>
          </a:bodyPr>
          <a:lstStyle/>
          <a:p>
            <a:pPr algn="ctr"/>
            <a:r>
              <a:rPr lang="en-US" dirty="0" smtClean="0"/>
              <a:t>At this point, set aside your robot body in a safe place and proceed</a:t>
            </a:r>
          </a:p>
          <a:p>
            <a:pPr algn="ctr"/>
            <a:r>
              <a:rPr lang="en-US" dirty="0" smtClean="0"/>
              <a:t>to the next set of instructions on how to assemble your Intel </a:t>
            </a:r>
          </a:p>
          <a:p>
            <a:pPr algn="ctr"/>
            <a:r>
              <a:rPr lang="en-US" dirty="0" smtClean="0"/>
              <a:t>Edison board and its sensors.</a:t>
            </a:r>
            <a:endParaRPr lang="en-US" dirty="0"/>
          </a:p>
        </p:txBody>
      </p:sp>
    </p:spTree>
    <p:extLst>
      <p:ext uri="{BB962C8B-B14F-4D97-AF65-F5344CB8AC3E}">
        <p14:creationId xmlns:p14="http://schemas.microsoft.com/office/powerpoint/2010/main" val="1807200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Edison Board/Shield Assembly</a:t>
            </a:r>
            <a:endParaRPr lang="en-US" sz="4000" dirty="0"/>
          </a:p>
        </p:txBody>
      </p:sp>
      <p:sp>
        <p:nvSpPr>
          <p:cNvPr id="4" name="TextBox 3"/>
          <p:cNvSpPr txBox="1"/>
          <p:nvPr/>
        </p:nvSpPr>
        <p:spPr>
          <a:xfrm>
            <a:off x="198684" y="885825"/>
            <a:ext cx="2736390" cy="646331"/>
          </a:xfrm>
          <a:prstGeom prst="rect">
            <a:avLst/>
          </a:prstGeom>
          <a:noFill/>
        </p:spPr>
        <p:txBody>
          <a:bodyPr wrap="none" rtlCol="0">
            <a:spAutoFit/>
          </a:bodyPr>
          <a:lstStyle/>
          <a:p>
            <a:pPr algn="ctr"/>
            <a:r>
              <a:rPr lang="en-US" dirty="0" smtClean="0"/>
              <a:t>1. Gather Edison, breakout </a:t>
            </a:r>
          </a:p>
          <a:p>
            <a:pPr algn="ctr"/>
            <a:r>
              <a:rPr lang="en-US" dirty="0" smtClean="0"/>
              <a:t>board, and nuts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2" y="1647225"/>
            <a:ext cx="2524124" cy="1421240"/>
          </a:xfrm>
          <a:prstGeom prst="rect">
            <a:avLst/>
          </a:prstGeom>
        </p:spPr>
      </p:pic>
      <p:sp>
        <p:nvSpPr>
          <p:cNvPr id="49" name="TextBox 48"/>
          <p:cNvSpPr txBox="1"/>
          <p:nvPr/>
        </p:nvSpPr>
        <p:spPr>
          <a:xfrm>
            <a:off x="3525340" y="885825"/>
            <a:ext cx="3417346" cy="646331"/>
          </a:xfrm>
          <a:prstGeom prst="rect">
            <a:avLst/>
          </a:prstGeom>
          <a:noFill/>
        </p:spPr>
        <p:txBody>
          <a:bodyPr wrap="none" rtlCol="0">
            <a:spAutoFit/>
          </a:bodyPr>
          <a:lstStyle/>
          <a:p>
            <a:pPr algn="ctr"/>
            <a:r>
              <a:rPr lang="en-US" dirty="0" smtClean="0"/>
              <a:t>2. Gently push Edison onto corner </a:t>
            </a:r>
          </a:p>
          <a:p>
            <a:pPr algn="ctr"/>
            <a:r>
              <a:rPr lang="en-US" dirty="0" smtClean="0"/>
              <a:t> of breakout board</a:t>
            </a:r>
            <a:endParaRPr lang="en-US" dirty="0"/>
          </a:p>
        </p:txBody>
      </p:sp>
      <p:sp>
        <p:nvSpPr>
          <p:cNvPr id="12" name="TextBox 11"/>
          <p:cNvSpPr txBox="1"/>
          <p:nvPr/>
        </p:nvSpPr>
        <p:spPr>
          <a:xfrm>
            <a:off x="149011" y="3596269"/>
            <a:ext cx="2969082" cy="646331"/>
          </a:xfrm>
          <a:prstGeom prst="rect">
            <a:avLst/>
          </a:prstGeom>
          <a:noFill/>
        </p:spPr>
        <p:txBody>
          <a:bodyPr wrap="none" rtlCol="0">
            <a:spAutoFit/>
          </a:bodyPr>
          <a:lstStyle/>
          <a:p>
            <a:pPr algn="ctr"/>
            <a:r>
              <a:rPr lang="en-US" dirty="0" smtClean="0"/>
              <a:t>3. Gather breakout board and</a:t>
            </a:r>
          </a:p>
          <a:p>
            <a:pPr algn="ctr"/>
            <a:r>
              <a:rPr lang="en-US" dirty="0" smtClean="0"/>
              <a:t>spacer hardware</a:t>
            </a:r>
            <a:endParaRPr lang="en-US" dirty="0"/>
          </a:p>
        </p:txBody>
      </p:sp>
      <p:sp>
        <p:nvSpPr>
          <p:cNvPr id="16" name="TextBox 15"/>
          <p:cNvSpPr txBox="1"/>
          <p:nvPr/>
        </p:nvSpPr>
        <p:spPr>
          <a:xfrm>
            <a:off x="3424348" y="3596269"/>
            <a:ext cx="3466911" cy="646331"/>
          </a:xfrm>
          <a:prstGeom prst="rect">
            <a:avLst/>
          </a:prstGeom>
          <a:noFill/>
        </p:spPr>
        <p:txBody>
          <a:bodyPr wrap="none" rtlCol="0">
            <a:spAutoFit/>
          </a:bodyPr>
          <a:lstStyle/>
          <a:p>
            <a:pPr algn="ctr"/>
            <a:r>
              <a:rPr lang="en-US" dirty="0" smtClean="0"/>
              <a:t>4. Place screws as shown through</a:t>
            </a:r>
          </a:p>
          <a:p>
            <a:pPr algn="ctr"/>
            <a:r>
              <a:rPr lang="en-US" dirty="0" smtClean="0"/>
              <a:t>top of board and screw on spacers</a:t>
            </a:r>
            <a:endParaRPr lang="en-US" dirty="0"/>
          </a:p>
        </p:txBody>
      </p:sp>
      <p:sp>
        <p:nvSpPr>
          <p:cNvPr id="25" name="TextBox 24"/>
          <p:cNvSpPr txBox="1"/>
          <p:nvPr/>
        </p:nvSpPr>
        <p:spPr>
          <a:xfrm>
            <a:off x="479640" y="6072769"/>
            <a:ext cx="2216761" cy="369332"/>
          </a:xfrm>
          <a:prstGeom prst="rect">
            <a:avLst/>
          </a:prstGeom>
          <a:noFill/>
        </p:spPr>
        <p:txBody>
          <a:bodyPr wrap="none" rtlCol="0">
            <a:spAutoFit/>
          </a:bodyPr>
          <a:lstStyle/>
          <a:p>
            <a:pPr algn="ctr"/>
            <a:r>
              <a:rPr lang="en-US" dirty="0" smtClean="0"/>
              <a:t>5. Gather base shield</a:t>
            </a:r>
            <a:endParaRPr lang="en-US"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077" y="6751650"/>
            <a:ext cx="2423849" cy="1364779"/>
          </a:xfrm>
          <a:prstGeom prst="rect">
            <a:avLst/>
          </a:prstGeom>
        </p:spPr>
      </p:pic>
      <p:sp>
        <p:nvSpPr>
          <p:cNvPr id="27" name="TextBox 26"/>
          <p:cNvSpPr txBox="1"/>
          <p:nvPr/>
        </p:nvSpPr>
        <p:spPr>
          <a:xfrm>
            <a:off x="3500466" y="6072768"/>
            <a:ext cx="3314689" cy="646331"/>
          </a:xfrm>
          <a:prstGeom prst="rect">
            <a:avLst/>
          </a:prstGeom>
          <a:noFill/>
        </p:spPr>
        <p:txBody>
          <a:bodyPr wrap="none" rtlCol="0">
            <a:spAutoFit/>
          </a:bodyPr>
          <a:lstStyle/>
          <a:p>
            <a:pPr algn="ctr"/>
            <a:r>
              <a:rPr lang="en-US" dirty="0" smtClean="0"/>
              <a:t>6. Align pins on shield to ports on</a:t>
            </a:r>
          </a:p>
          <a:p>
            <a:pPr algn="ctr"/>
            <a:r>
              <a:rPr lang="en-US" dirty="0" smtClean="0"/>
              <a:t>Edison. Gently push down</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2716" y="1647224"/>
            <a:ext cx="2524122" cy="1421240"/>
          </a:xfrm>
          <a:prstGeom prst="rect">
            <a:avLst/>
          </a:prstGeom>
        </p:spPr>
      </p:pic>
      <p:sp>
        <p:nvSpPr>
          <p:cNvPr id="5" name="TextBox 4"/>
          <p:cNvSpPr txBox="1"/>
          <p:nvPr/>
        </p:nvSpPr>
        <p:spPr>
          <a:xfrm>
            <a:off x="3448283" y="3068466"/>
            <a:ext cx="3133357" cy="461665"/>
          </a:xfrm>
          <a:prstGeom prst="rect">
            <a:avLst/>
          </a:prstGeom>
          <a:noFill/>
        </p:spPr>
        <p:txBody>
          <a:bodyPr wrap="none" rtlCol="0">
            <a:spAutoFit/>
          </a:bodyPr>
          <a:lstStyle/>
          <a:p>
            <a:pPr algn="ctr"/>
            <a:r>
              <a:rPr lang="en-US" sz="1200" dirty="0" smtClean="0"/>
              <a:t>NOTE: You will feel the board secure into place.</a:t>
            </a:r>
          </a:p>
          <a:p>
            <a:pPr algn="ctr"/>
            <a:r>
              <a:rPr lang="en-US" sz="1200" dirty="0" smtClean="0"/>
              <a:t>After that, gently tighten the nuts to hold it.</a:t>
            </a:r>
            <a:endParaRPr lang="en-US" sz="1200" dirty="0"/>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3" y="4340847"/>
            <a:ext cx="2482606" cy="1397864"/>
          </a:xfrm>
          <a:prstGeom prst="rect">
            <a:avLst/>
          </a:prstGeom>
          <a:scene3d>
            <a:camera prst="orthographicFront">
              <a:rot lat="0" lon="10799977" rev="0"/>
            </a:camera>
            <a:lightRig rig="threePt" dir="t"/>
          </a:scene3d>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04810" y="4340847"/>
            <a:ext cx="1495418" cy="842015"/>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9453" y="4340847"/>
            <a:ext cx="1495418" cy="842014"/>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2716" y="6751650"/>
            <a:ext cx="2423847" cy="1364779"/>
          </a:xfrm>
          <a:prstGeom prst="rect">
            <a:avLst/>
          </a:prstGeom>
        </p:spPr>
      </p:pic>
      <p:sp>
        <p:nvSpPr>
          <p:cNvPr id="38" name="TextBox 37"/>
          <p:cNvSpPr txBox="1"/>
          <p:nvPr/>
        </p:nvSpPr>
        <p:spPr>
          <a:xfrm>
            <a:off x="3556882" y="8148372"/>
            <a:ext cx="3055514" cy="830997"/>
          </a:xfrm>
          <a:prstGeom prst="rect">
            <a:avLst/>
          </a:prstGeom>
          <a:noFill/>
        </p:spPr>
        <p:txBody>
          <a:bodyPr wrap="square" rtlCol="0">
            <a:spAutoFit/>
          </a:bodyPr>
          <a:lstStyle/>
          <a:p>
            <a:pPr algn="ctr"/>
            <a:r>
              <a:rPr lang="en-US" sz="1200" dirty="0" smtClean="0"/>
              <a:t>NOTE: If shield doesn’t push down, don’t force it.  Make sure you have the shield lined up correctly with the board and push until pins are completely inside the ports..</a:t>
            </a:r>
            <a:endParaRPr lang="en-US" sz="1200" dirty="0"/>
          </a:p>
        </p:txBody>
      </p:sp>
      <p:sp>
        <p:nvSpPr>
          <p:cNvPr id="41" name="TextBox 40"/>
          <p:cNvSpPr txBox="1"/>
          <p:nvPr/>
        </p:nvSpPr>
        <p:spPr>
          <a:xfrm>
            <a:off x="202010" y="8148372"/>
            <a:ext cx="3055514" cy="461665"/>
          </a:xfrm>
          <a:prstGeom prst="rect">
            <a:avLst/>
          </a:prstGeom>
          <a:noFill/>
        </p:spPr>
        <p:txBody>
          <a:bodyPr wrap="square" rtlCol="0">
            <a:spAutoFit/>
          </a:bodyPr>
          <a:lstStyle/>
          <a:p>
            <a:pPr algn="ctr"/>
            <a:r>
              <a:rPr lang="en-US" sz="1200" dirty="0" smtClean="0"/>
              <a:t>The screw should go up through the robot base with the nut on the top side of the robot.</a:t>
            </a:r>
            <a:endParaRPr lang="en-US" sz="1200" dirty="0"/>
          </a:p>
        </p:txBody>
      </p:sp>
      <p:cxnSp>
        <p:nvCxnSpPr>
          <p:cNvPr id="6" name="Straight Arrow Connector 5"/>
          <p:cNvCxnSpPr>
            <a:stCxn id="5" idx="0"/>
          </p:cNvCxnSpPr>
          <p:nvPr/>
        </p:nvCxnSpPr>
        <p:spPr>
          <a:xfrm flipH="1" flipV="1">
            <a:off x="4810125" y="2838450"/>
            <a:ext cx="204837" cy="2300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H="1" flipV="1">
            <a:off x="4352519" y="2505075"/>
            <a:ext cx="662443" cy="5633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114800" y="4761854"/>
            <a:ext cx="186856" cy="183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114800" y="4480071"/>
            <a:ext cx="186856" cy="183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652838" y="4441151"/>
            <a:ext cx="186856" cy="183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78017" y="4914254"/>
            <a:ext cx="186856" cy="183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74665" y="5183058"/>
            <a:ext cx="3288016" cy="461665"/>
          </a:xfrm>
          <a:prstGeom prst="rect">
            <a:avLst/>
          </a:prstGeom>
          <a:noFill/>
        </p:spPr>
        <p:txBody>
          <a:bodyPr wrap="none" rtlCol="0">
            <a:spAutoFit/>
          </a:bodyPr>
          <a:lstStyle/>
          <a:p>
            <a:pPr algn="ctr"/>
            <a:r>
              <a:rPr lang="en-US" sz="1200" dirty="0" smtClean="0"/>
              <a:t>NOTE: Do not over tighten screws, they only need</a:t>
            </a:r>
          </a:p>
          <a:p>
            <a:pPr algn="ctr"/>
            <a:r>
              <a:rPr lang="en-US" sz="1200" dirty="0" smtClean="0"/>
              <a:t>to be gently snugged against the board.</a:t>
            </a:r>
            <a:endParaRPr lang="en-US" sz="1200" dirty="0"/>
          </a:p>
        </p:txBody>
      </p:sp>
    </p:spTree>
    <p:extLst>
      <p:ext uri="{BB962C8B-B14F-4D97-AF65-F5344CB8AC3E}">
        <p14:creationId xmlns:p14="http://schemas.microsoft.com/office/powerpoint/2010/main" val="2018529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Sensor Assembly</a:t>
            </a:r>
            <a:endParaRPr lang="en-US" sz="4000" dirty="0"/>
          </a:p>
        </p:txBody>
      </p:sp>
      <p:sp>
        <p:nvSpPr>
          <p:cNvPr id="4" name="TextBox 3"/>
          <p:cNvSpPr txBox="1"/>
          <p:nvPr/>
        </p:nvSpPr>
        <p:spPr>
          <a:xfrm>
            <a:off x="139090" y="885825"/>
            <a:ext cx="2855590" cy="646331"/>
          </a:xfrm>
          <a:prstGeom prst="rect">
            <a:avLst/>
          </a:prstGeom>
          <a:noFill/>
        </p:spPr>
        <p:txBody>
          <a:bodyPr wrap="none" rtlCol="0">
            <a:spAutoFit/>
          </a:bodyPr>
          <a:lstStyle/>
          <a:p>
            <a:pPr algn="ctr"/>
            <a:r>
              <a:rPr lang="en-US" dirty="0" smtClean="0"/>
              <a:t>1. Gather sonar sensor and </a:t>
            </a:r>
          </a:p>
          <a:p>
            <a:pPr algn="ctr"/>
            <a:r>
              <a:rPr lang="en-US" dirty="0" smtClean="0"/>
              <a:t>4- male/Female jumpers</a:t>
            </a:r>
            <a:endParaRPr lang="en-US" dirty="0"/>
          </a:p>
        </p:txBody>
      </p:sp>
      <p:sp>
        <p:nvSpPr>
          <p:cNvPr id="49" name="TextBox 48"/>
          <p:cNvSpPr txBox="1"/>
          <p:nvPr/>
        </p:nvSpPr>
        <p:spPr>
          <a:xfrm>
            <a:off x="3196050" y="952104"/>
            <a:ext cx="3609834" cy="369332"/>
          </a:xfrm>
          <a:prstGeom prst="rect">
            <a:avLst/>
          </a:prstGeom>
          <a:noFill/>
        </p:spPr>
        <p:txBody>
          <a:bodyPr wrap="none" rtlCol="0">
            <a:spAutoFit/>
          </a:bodyPr>
          <a:lstStyle/>
          <a:p>
            <a:pPr algn="ctr"/>
            <a:r>
              <a:rPr lang="en-US" dirty="0" smtClean="0"/>
              <a:t>2. Connect a wire to each output pin</a:t>
            </a:r>
            <a:endParaRPr lang="en-US" dirty="0"/>
          </a:p>
        </p:txBody>
      </p:sp>
      <p:sp>
        <p:nvSpPr>
          <p:cNvPr id="25" name="TextBox 24"/>
          <p:cNvSpPr txBox="1"/>
          <p:nvPr/>
        </p:nvSpPr>
        <p:spPr>
          <a:xfrm>
            <a:off x="-84099" y="2993689"/>
            <a:ext cx="3344249" cy="646331"/>
          </a:xfrm>
          <a:prstGeom prst="rect">
            <a:avLst/>
          </a:prstGeom>
          <a:noFill/>
        </p:spPr>
        <p:txBody>
          <a:bodyPr wrap="none" rtlCol="0">
            <a:spAutoFit/>
          </a:bodyPr>
          <a:lstStyle/>
          <a:p>
            <a:pPr algn="ctr"/>
            <a:r>
              <a:rPr lang="en-US" dirty="0"/>
              <a:t>3</a:t>
            </a:r>
            <a:r>
              <a:rPr lang="en-US" dirty="0" smtClean="0"/>
              <a:t>. Gather LCD and female jumper.</a:t>
            </a:r>
          </a:p>
          <a:p>
            <a:pPr algn="ctr"/>
            <a:r>
              <a:rPr lang="en-US" dirty="0" smtClean="0"/>
              <a:t>Plug jumper into port on LCD</a:t>
            </a:r>
            <a:endParaRPr lang="en-US" dirty="0"/>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78" y="3672570"/>
            <a:ext cx="2423847" cy="1364779"/>
          </a:xfrm>
          <a:prstGeom prst="rect">
            <a:avLst/>
          </a:prstGeom>
        </p:spPr>
      </p:pic>
      <p:sp>
        <p:nvSpPr>
          <p:cNvPr id="27" name="TextBox 26"/>
          <p:cNvSpPr txBox="1"/>
          <p:nvPr/>
        </p:nvSpPr>
        <p:spPr>
          <a:xfrm>
            <a:off x="3413174" y="2993688"/>
            <a:ext cx="3489290" cy="369332"/>
          </a:xfrm>
          <a:prstGeom prst="rect">
            <a:avLst/>
          </a:prstGeom>
          <a:noFill/>
        </p:spPr>
        <p:txBody>
          <a:bodyPr wrap="none" rtlCol="0">
            <a:spAutoFit/>
          </a:bodyPr>
          <a:lstStyle/>
          <a:p>
            <a:pPr algn="ctr"/>
            <a:r>
              <a:rPr lang="en-US" dirty="0" smtClean="0"/>
              <a:t>4. Repeat step 3 with other sensors</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716" y="3672570"/>
            <a:ext cx="2423847" cy="1364778"/>
          </a:xfrm>
          <a:prstGeom prst="rect">
            <a:avLst/>
          </a:prstGeom>
        </p:spPr>
      </p:pic>
      <p:sp>
        <p:nvSpPr>
          <p:cNvPr id="41" name="TextBox 40"/>
          <p:cNvSpPr txBox="1"/>
          <p:nvPr/>
        </p:nvSpPr>
        <p:spPr>
          <a:xfrm>
            <a:off x="202010" y="5069292"/>
            <a:ext cx="3055514" cy="461665"/>
          </a:xfrm>
          <a:prstGeom prst="rect">
            <a:avLst/>
          </a:prstGeom>
          <a:noFill/>
        </p:spPr>
        <p:txBody>
          <a:bodyPr wrap="square" rtlCol="0">
            <a:spAutoFit/>
          </a:bodyPr>
          <a:lstStyle/>
          <a:p>
            <a:pPr algn="ctr"/>
            <a:r>
              <a:rPr lang="en-US" sz="1200" dirty="0" smtClean="0"/>
              <a:t>The jumper will line up with the port so if it</a:t>
            </a:r>
          </a:p>
          <a:p>
            <a:pPr algn="ctr"/>
            <a:r>
              <a:rPr lang="en-US" sz="1200" dirty="0" smtClean="0"/>
              <a:t>won’t go in, try flipping the jumper.</a:t>
            </a:r>
            <a:endParaRPr lang="en-US" sz="1200" dirty="0"/>
          </a:p>
        </p:txBody>
      </p:sp>
      <p:pic>
        <p:nvPicPr>
          <p:cNvPr id="2050" name="Picture 2" descr="https://www.raspberrypi.org/learning/images/components/jumper-male-to-fema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99" y="1532156"/>
            <a:ext cx="1848259" cy="15402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ecx.images-amazon.com/images/I/61ET0RR-hV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2825" y="1649144"/>
            <a:ext cx="1376100" cy="13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230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Sensor Assembly cont’d</a:t>
            </a:r>
            <a:endParaRPr lang="en-US" sz="4000" dirty="0"/>
          </a:p>
        </p:txBody>
      </p:sp>
      <p:sp>
        <p:nvSpPr>
          <p:cNvPr id="49" name="TextBox 48"/>
          <p:cNvSpPr txBox="1"/>
          <p:nvPr/>
        </p:nvSpPr>
        <p:spPr>
          <a:xfrm>
            <a:off x="73576" y="1084870"/>
            <a:ext cx="3216010" cy="369332"/>
          </a:xfrm>
          <a:prstGeom prst="rect">
            <a:avLst/>
          </a:prstGeom>
          <a:noFill/>
        </p:spPr>
        <p:txBody>
          <a:bodyPr wrap="none" rtlCol="0">
            <a:spAutoFit/>
          </a:bodyPr>
          <a:lstStyle/>
          <a:p>
            <a:pPr algn="ctr"/>
            <a:r>
              <a:rPr lang="en-US" dirty="0" smtClean="0"/>
              <a:t>5. Gather LCD and Edison board</a:t>
            </a:r>
            <a:endParaRPr lang="en-US" dirty="0"/>
          </a:p>
        </p:txBody>
      </p:sp>
      <p:sp>
        <p:nvSpPr>
          <p:cNvPr id="12" name="TextBox 11"/>
          <p:cNvSpPr txBox="1"/>
          <p:nvPr/>
        </p:nvSpPr>
        <p:spPr>
          <a:xfrm>
            <a:off x="3950707" y="1084870"/>
            <a:ext cx="2508572" cy="369332"/>
          </a:xfrm>
          <a:prstGeom prst="rect">
            <a:avLst/>
          </a:prstGeom>
          <a:noFill/>
        </p:spPr>
        <p:txBody>
          <a:bodyPr wrap="none" rtlCol="0">
            <a:spAutoFit/>
          </a:bodyPr>
          <a:lstStyle/>
          <a:p>
            <a:pPr algn="ctr"/>
            <a:r>
              <a:rPr lang="en-US" dirty="0" smtClean="0"/>
              <a:t>6. Plug LCD into I2C port </a:t>
            </a:r>
            <a:endParaRPr lang="en-US" dirty="0"/>
          </a:p>
        </p:txBody>
      </p:sp>
      <p:sp>
        <p:nvSpPr>
          <p:cNvPr id="16" name="TextBox 15"/>
          <p:cNvSpPr txBox="1"/>
          <p:nvPr/>
        </p:nvSpPr>
        <p:spPr>
          <a:xfrm>
            <a:off x="300896" y="5630800"/>
            <a:ext cx="2532745" cy="646331"/>
          </a:xfrm>
          <a:prstGeom prst="rect">
            <a:avLst/>
          </a:prstGeom>
          <a:noFill/>
        </p:spPr>
        <p:txBody>
          <a:bodyPr wrap="none" rtlCol="0">
            <a:spAutoFit/>
          </a:bodyPr>
          <a:lstStyle/>
          <a:p>
            <a:pPr algn="ctr"/>
            <a:r>
              <a:rPr lang="en-US" dirty="0" smtClean="0"/>
              <a:t>7. Plug switch signal into </a:t>
            </a:r>
          </a:p>
          <a:p>
            <a:pPr algn="ctr"/>
            <a:r>
              <a:rPr lang="en-US" dirty="0" smtClean="0"/>
              <a:t>Digital pin 7 (If provided)</a:t>
            </a:r>
            <a:endParaRPr lang="en-US" dirty="0"/>
          </a:p>
        </p:txBody>
      </p:sp>
      <p:sp>
        <p:nvSpPr>
          <p:cNvPr id="25" name="TextBox 24"/>
          <p:cNvSpPr txBox="1"/>
          <p:nvPr/>
        </p:nvSpPr>
        <p:spPr>
          <a:xfrm>
            <a:off x="2892150" y="5630026"/>
            <a:ext cx="4085798" cy="923330"/>
          </a:xfrm>
          <a:prstGeom prst="rect">
            <a:avLst/>
          </a:prstGeom>
          <a:noFill/>
        </p:spPr>
        <p:txBody>
          <a:bodyPr wrap="none" rtlCol="0">
            <a:spAutoFit/>
          </a:bodyPr>
          <a:lstStyle/>
          <a:p>
            <a:pPr algn="ctr"/>
            <a:r>
              <a:rPr lang="en-US" dirty="0" smtClean="0"/>
              <a:t>8. Plug sonar sensors outputs as follows:</a:t>
            </a:r>
          </a:p>
          <a:p>
            <a:pPr algn="ctr"/>
            <a:r>
              <a:rPr lang="en-US" dirty="0" smtClean="0"/>
              <a:t>Echo  pin in Digital pin 5</a:t>
            </a:r>
          </a:p>
          <a:p>
            <a:pPr algn="ctr"/>
            <a:r>
              <a:rPr lang="en-US" dirty="0" smtClean="0"/>
              <a:t>Trigger pin in Digital pin 6</a:t>
            </a:r>
            <a:endParaRPr lang="en-US" dirty="0"/>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578" y="6622498"/>
            <a:ext cx="2423847" cy="1364778"/>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997" y="1731200"/>
            <a:ext cx="2482604" cy="1397863"/>
          </a:xfrm>
          <a:prstGeom prst="rect">
            <a:avLst/>
          </a:prstGeom>
          <a:scene3d>
            <a:camera prst="orthographicFront">
              <a:rot lat="0" lon="0" rev="0"/>
            </a:camera>
            <a:lightRig rig="threePt" dir="t"/>
          </a:scene3d>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79" y="6653242"/>
            <a:ext cx="2482604" cy="1397862"/>
          </a:xfrm>
          <a:prstGeom prst="rect">
            <a:avLst/>
          </a:prstGeom>
          <a:scene3d>
            <a:camera prst="orthographicFront">
              <a:rot lat="0" lon="0" rev="0"/>
            </a:camera>
            <a:lightRig rig="threePt" dir="t"/>
          </a:scene3d>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499" y="1719510"/>
            <a:ext cx="2524127" cy="1421242"/>
          </a:xfrm>
          <a:prstGeom prst="rect">
            <a:avLst/>
          </a:prstGeom>
        </p:spPr>
      </p:pic>
      <p:sp>
        <p:nvSpPr>
          <p:cNvPr id="3" name="TextBox 2"/>
          <p:cNvSpPr txBox="1"/>
          <p:nvPr/>
        </p:nvSpPr>
        <p:spPr>
          <a:xfrm>
            <a:off x="571500" y="3724275"/>
            <a:ext cx="5495925" cy="1477328"/>
          </a:xfrm>
          <a:prstGeom prst="rect">
            <a:avLst/>
          </a:prstGeom>
          <a:noFill/>
        </p:spPr>
        <p:txBody>
          <a:bodyPr wrap="square" rtlCol="0">
            <a:spAutoFit/>
          </a:bodyPr>
          <a:lstStyle/>
          <a:p>
            <a:r>
              <a:rPr lang="en-US" b="1" dirty="0" smtClean="0"/>
              <a:t>Note: </a:t>
            </a:r>
            <a:r>
              <a:rPr lang="en-US" dirty="0" smtClean="0"/>
              <a:t>For all sensors, servos, and other electronics: Connect RED wire (power) to the power side of the breadboard. Connect BLACK (Ground) to the ground side of the breadboard. The next steps only refer to the signal pins (White).</a:t>
            </a:r>
            <a:endParaRPr lang="en-US" dirty="0"/>
          </a:p>
        </p:txBody>
      </p:sp>
    </p:spTree>
    <p:extLst>
      <p:ext uri="{BB962C8B-B14F-4D97-AF65-F5344CB8AC3E}">
        <p14:creationId xmlns:p14="http://schemas.microsoft.com/office/powerpoint/2010/main" val="572103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1" y="66942"/>
            <a:ext cx="6756653" cy="609333"/>
          </a:xfrm>
          <a:ln>
            <a:solidFill>
              <a:schemeClr val="tx1"/>
            </a:solidFill>
          </a:ln>
        </p:spPr>
        <p:txBody>
          <a:bodyPr>
            <a:noAutofit/>
          </a:bodyPr>
          <a:lstStyle/>
          <a:p>
            <a:r>
              <a:rPr lang="en-US" sz="4000" dirty="0" smtClean="0"/>
              <a:t>Sensor Assembly cont’d</a:t>
            </a:r>
            <a:endParaRPr lang="en-US" sz="4000" dirty="0"/>
          </a:p>
        </p:txBody>
      </p:sp>
      <p:sp>
        <p:nvSpPr>
          <p:cNvPr id="4" name="TextBox 3"/>
          <p:cNvSpPr txBox="1"/>
          <p:nvPr/>
        </p:nvSpPr>
        <p:spPr>
          <a:xfrm>
            <a:off x="130763" y="885825"/>
            <a:ext cx="2872261" cy="646331"/>
          </a:xfrm>
          <a:prstGeom prst="rect">
            <a:avLst/>
          </a:prstGeom>
          <a:noFill/>
        </p:spPr>
        <p:txBody>
          <a:bodyPr wrap="none" rtlCol="0">
            <a:spAutoFit/>
          </a:bodyPr>
          <a:lstStyle/>
          <a:p>
            <a:pPr algn="ctr"/>
            <a:r>
              <a:rPr lang="en-US" dirty="0" smtClean="0"/>
              <a:t>9. Gather 2- female jumpers,</a:t>
            </a:r>
          </a:p>
          <a:p>
            <a:pPr algn="ctr"/>
            <a:r>
              <a:rPr lang="en-US" dirty="0" smtClean="0"/>
              <a:t>6- male jumpers, and base </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588" y="1647222"/>
            <a:ext cx="2509214" cy="1412845"/>
          </a:xfrm>
          <a:prstGeom prst="rect">
            <a:avLst/>
          </a:prstGeom>
        </p:spPr>
      </p:pic>
      <p:sp>
        <p:nvSpPr>
          <p:cNvPr id="49" name="TextBox 48"/>
          <p:cNvSpPr txBox="1"/>
          <p:nvPr/>
        </p:nvSpPr>
        <p:spPr>
          <a:xfrm>
            <a:off x="229156" y="3599470"/>
            <a:ext cx="2861040" cy="646331"/>
          </a:xfrm>
          <a:prstGeom prst="rect">
            <a:avLst/>
          </a:prstGeom>
          <a:noFill/>
        </p:spPr>
        <p:txBody>
          <a:bodyPr wrap="none" rtlCol="0">
            <a:spAutoFit/>
          </a:bodyPr>
          <a:lstStyle/>
          <a:p>
            <a:pPr algn="ctr"/>
            <a:r>
              <a:rPr lang="en-US" dirty="0" smtClean="0"/>
              <a:t>11. Gather Edison board and</a:t>
            </a:r>
          </a:p>
          <a:p>
            <a:pPr algn="ctr"/>
            <a:r>
              <a:rPr lang="en-US" dirty="0" smtClean="0"/>
              <a:t>robot base</a:t>
            </a:r>
            <a:endParaRPr lang="en-US" dirty="0"/>
          </a:p>
        </p:txBody>
      </p:sp>
      <p:sp>
        <p:nvSpPr>
          <p:cNvPr id="12" name="TextBox 11"/>
          <p:cNvSpPr txBox="1"/>
          <p:nvPr/>
        </p:nvSpPr>
        <p:spPr>
          <a:xfrm>
            <a:off x="3469033" y="3599470"/>
            <a:ext cx="3428118" cy="646331"/>
          </a:xfrm>
          <a:prstGeom prst="rect">
            <a:avLst/>
          </a:prstGeom>
          <a:noFill/>
        </p:spPr>
        <p:txBody>
          <a:bodyPr wrap="none" rtlCol="0">
            <a:spAutoFit/>
          </a:bodyPr>
          <a:lstStyle/>
          <a:p>
            <a:pPr algn="ctr"/>
            <a:r>
              <a:rPr lang="en-US" dirty="0" smtClean="0"/>
              <a:t>12. Attach Edison board to base by</a:t>
            </a:r>
          </a:p>
          <a:p>
            <a:pPr algn="ctr"/>
            <a:r>
              <a:rPr lang="en-US" dirty="0" smtClean="0"/>
              <a:t>tightening screws into spacers</a:t>
            </a:r>
            <a:endParaRPr lang="en-US" dirty="0"/>
          </a:p>
        </p:txBody>
      </p:sp>
      <p:sp>
        <p:nvSpPr>
          <p:cNvPr id="16" name="TextBox 15"/>
          <p:cNvSpPr txBox="1"/>
          <p:nvPr/>
        </p:nvSpPr>
        <p:spPr>
          <a:xfrm>
            <a:off x="-55411" y="6105319"/>
            <a:ext cx="4125233" cy="646331"/>
          </a:xfrm>
          <a:prstGeom prst="rect">
            <a:avLst/>
          </a:prstGeom>
          <a:noFill/>
        </p:spPr>
        <p:txBody>
          <a:bodyPr wrap="none" rtlCol="0">
            <a:spAutoFit/>
          </a:bodyPr>
          <a:lstStyle/>
          <a:p>
            <a:pPr algn="ctr"/>
            <a:r>
              <a:rPr lang="en-US" dirty="0" smtClean="0"/>
              <a:t>13. Plug left servo signal into digital port 3</a:t>
            </a:r>
          </a:p>
          <a:p>
            <a:pPr algn="ctr"/>
            <a:r>
              <a:rPr lang="en-US" dirty="0" smtClean="0"/>
              <a:t>and right </a:t>
            </a:r>
            <a:r>
              <a:rPr lang="en-US" dirty="0"/>
              <a:t>signal into digital port </a:t>
            </a:r>
            <a:r>
              <a:rPr lang="en-US" dirty="0" smtClean="0"/>
              <a:t>4</a:t>
            </a:r>
            <a:endParaRPr lang="en-US" dirty="0"/>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5086" y="4245800"/>
            <a:ext cx="2482604" cy="1397862"/>
          </a:xfrm>
          <a:prstGeom prst="rect">
            <a:avLst/>
          </a:prstGeom>
          <a:scene3d>
            <a:camera prst="orthographicFront">
              <a:rot lat="0" lon="0" rev="0"/>
            </a:camera>
            <a:lightRig rig="threePt" dir="t"/>
          </a:scene3d>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54159" y="6459272"/>
            <a:ext cx="1293627" cy="2297483"/>
          </a:xfrm>
          <a:prstGeom prst="rect">
            <a:avLst/>
          </a:prstGeom>
          <a:scene3d>
            <a:camera prst="orthographicFront">
              <a:rot lat="0" lon="0" rev="0"/>
            </a:camera>
            <a:lightRig rig="threePt" dir="t"/>
          </a:scene3d>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589" y="4234110"/>
            <a:ext cx="2524125" cy="1421242"/>
          </a:xfrm>
          <a:prstGeom prst="rect">
            <a:avLst/>
          </a:prstGeom>
        </p:spPr>
      </p:pic>
      <p:sp>
        <p:nvSpPr>
          <p:cNvPr id="33" name="TextBox 32"/>
          <p:cNvSpPr txBox="1"/>
          <p:nvPr/>
        </p:nvSpPr>
        <p:spPr>
          <a:xfrm>
            <a:off x="3601692" y="885824"/>
            <a:ext cx="3162789" cy="646331"/>
          </a:xfrm>
          <a:prstGeom prst="rect">
            <a:avLst/>
          </a:prstGeom>
          <a:noFill/>
        </p:spPr>
        <p:txBody>
          <a:bodyPr wrap="none" rtlCol="0">
            <a:spAutoFit/>
          </a:bodyPr>
          <a:lstStyle/>
          <a:p>
            <a:pPr algn="ctr"/>
            <a:r>
              <a:rPr lang="en-US" dirty="0" smtClean="0"/>
              <a:t>10. Use male jumpers to extend</a:t>
            </a:r>
          </a:p>
          <a:p>
            <a:pPr algn="ctr"/>
            <a:r>
              <a:rPr lang="en-US" dirty="0" smtClean="0"/>
              <a:t>length of servo cables </a:t>
            </a:r>
            <a:endParaRPr lang="en-US" dirty="0"/>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87277" y="1665101"/>
            <a:ext cx="1421241" cy="1385486"/>
          </a:xfrm>
          <a:prstGeom prst="rect">
            <a:avLst/>
          </a:prstGeom>
        </p:spPr>
      </p:pic>
      <p:sp>
        <p:nvSpPr>
          <p:cNvPr id="17" name="TextBox 16"/>
          <p:cNvSpPr txBox="1"/>
          <p:nvPr/>
        </p:nvSpPr>
        <p:spPr>
          <a:xfrm>
            <a:off x="3666988" y="3137805"/>
            <a:ext cx="3088153" cy="461665"/>
          </a:xfrm>
          <a:prstGeom prst="rect">
            <a:avLst/>
          </a:prstGeom>
          <a:noFill/>
        </p:spPr>
        <p:txBody>
          <a:bodyPr wrap="none" rtlCol="0">
            <a:spAutoFit/>
          </a:bodyPr>
          <a:lstStyle/>
          <a:p>
            <a:pPr algn="ctr"/>
            <a:r>
              <a:rPr lang="en-US" sz="1200" b="1" dirty="0" smtClean="0"/>
              <a:t>MIND THE COLORS</a:t>
            </a:r>
            <a:r>
              <a:rPr lang="en-US" sz="1200" dirty="0" smtClean="0"/>
              <a:t>: Black to black, red to red, </a:t>
            </a:r>
          </a:p>
          <a:p>
            <a:pPr algn="ctr"/>
            <a:r>
              <a:rPr lang="en-US" sz="1200" u="sng" dirty="0" smtClean="0"/>
              <a:t>servo white to female yellow</a:t>
            </a:r>
            <a:r>
              <a:rPr lang="en-US" sz="1200" dirty="0" smtClean="0"/>
              <a:t>. </a:t>
            </a:r>
            <a:endParaRPr lang="en-US" sz="1200" dirty="0"/>
          </a:p>
        </p:txBody>
      </p:sp>
      <p:sp>
        <p:nvSpPr>
          <p:cNvPr id="18" name="TextBox 17"/>
          <p:cNvSpPr txBox="1"/>
          <p:nvPr/>
        </p:nvSpPr>
        <p:spPr>
          <a:xfrm>
            <a:off x="3525491" y="5678482"/>
            <a:ext cx="3389839" cy="461665"/>
          </a:xfrm>
          <a:prstGeom prst="rect">
            <a:avLst/>
          </a:prstGeom>
          <a:noFill/>
        </p:spPr>
        <p:txBody>
          <a:bodyPr wrap="none" rtlCol="0">
            <a:spAutoFit/>
          </a:bodyPr>
          <a:lstStyle/>
          <a:p>
            <a:pPr algn="ctr"/>
            <a:r>
              <a:rPr lang="en-US" sz="1200" dirty="0" smtClean="0"/>
              <a:t>This is a bottom view of your robot. Make note of </a:t>
            </a:r>
          </a:p>
          <a:p>
            <a:pPr algn="ctr"/>
            <a:r>
              <a:rPr lang="en-US" sz="1200" dirty="0" smtClean="0"/>
              <a:t>alignment of holes compared to servos.</a:t>
            </a:r>
            <a:endParaRPr lang="en-US" sz="1200" dirty="0"/>
          </a:p>
        </p:txBody>
      </p:sp>
      <p:sp>
        <p:nvSpPr>
          <p:cNvPr id="3" name="Oval 2"/>
          <p:cNvSpPr/>
          <p:nvPr/>
        </p:nvSpPr>
        <p:spPr>
          <a:xfrm>
            <a:off x="4841745" y="4857750"/>
            <a:ext cx="274643" cy="3333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12527" y="4857750"/>
            <a:ext cx="274643" cy="3333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307967" y="7147253"/>
            <a:ext cx="3342197" cy="646331"/>
          </a:xfrm>
          <a:prstGeom prst="rect">
            <a:avLst/>
          </a:prstGeom>
          <a:noFill/>
        </p:spPr>
        <p:txBody>
          <a:bodyPr wrap="none" rtlCol="0">
            <a:spAutoFit/>
          </a:bodyPr>
          <a:lstStyle/>
          <a:p>
            <a:pPr algn="ctr"/>
            <a:r>
              <a:rPr lang="en-US" dirty="0" smtClean="0"/>
              <a:t>14. Connect Edison power </a:t>
            </a:r>
          </a:p>
          <a:p>
            <a:pPr algn="ctr"/>
            <a:r>
              <a:rPr lang="en-US" dirty="0" smtClean="0"/>
              <a:t>OUT (5V) and GND to Breadboard</a:t>
            </a:r>
            <a:endParaRPr lang="en-US" dirty="0"/>
          </a:p>
        </p:txBody>
      </p:sp>
    </p:spTree>
    <p:extLst>
      <p:ext uri="{BB962C8B-B14F-4D97-AF65-F5344CB8AC3E}">
        <p14:creationId xmlns:p14="http://schemas.microsoft.com/office/powerpoint/2010/main" val="2706136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3525</TotalTime>
  <Words>778</Words>
  <Application>Microsoft Office PowerPoint</Application>
  <PresentationFormat>On-screen Show (4:3)</PresentationFormat>
  <Paragraphs>116</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PowerPoint Presentation</vt:lpstr>
      <vt:lpstr>Parts List</vt:lpstr>
      <vt:lpstr>Servo Assembly</vt:lpstr>
      <vt:lpstr>Robot Body Assembly</vt:lpstr>
      <vt:lpstr>Robot Body Assembly cont’d</vt:lpstr>
      <vt:lpstr>Edison Board/Shield Assembly</vt:lpstr>
      <vt:lpstr>Sensor Assembly</vt:lpstr>
      <vt:lpstr>Sensor Assembly cont’d</vt:lpstr>
      <vt:lpstr>Sensor Assembly cont’d</vt:lpstr>
      <vt:lpstr>Extra: Edison</vt:lpstr>
      <vt:lpstr>Final Assembly</vt:lpstr>
      <vt:lpstr>Final Assembly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KCR</dc:creator>
  <cp:lastModifiedBy>Y Chen</cp:lastModifiedBy>
  <cp:revision>74</cp:revision>
  <cp:lastPrinted>2015-10-31T17:14:59Z</cp:lastPrinted>
  <dcterms:created xsi:type="dcterms:W3CDTF">2015-10-29T00:42:34Z</dcterms:created>
  <dcterms:modified xsi:type="dcterms:W3CDTF">2016-04-18T03:59:39Z</dcterms:modified>
</cp:coreProperties>
</file>